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9" r:id="rId6"/>
    <p:sldId id="270" r:id="rId7"/>
    <p:sldId id="271" r:id="rId8"/>
    <p:sldId id="257" r:id="rId9"/>
    <p:sldId id="268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9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77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0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3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84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2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8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0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33F2E-556F-483D-8979-906CEFD728C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1BDF1-8C01-4D2F-9343-485557F43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8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3999" y="0"/>
            <a:ext cx="10668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0031" y="0"/>
            <a:ext cx="103220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effectLst/>
              </a:rPr>
              <a:t>KTAC Security Task Force</a:t>
            </a:r>
          </a:p>
          <a:p>
            <a:r>
              <a:rPr lang="en-US" sz="4800" b="1" dirty="0">
                <a:solidFill>
                  <a:schemeClr val="bg1"/>
                </a:solidFill>
                <a:effectLst/>
              </a:rPr>
              <a:t>Superintendents Update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3308" y="6150114"/>
            <a:ext cx="8530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effectLst/>
              </a:rPr>
              <a:t>April 23, 2015</a:t>
            </a:r>
          </a:p>
        </p:txBody>
      </p:sp>
    </p:spTree>
    <p:extLst>
      <p:ext uri="{BB962C8B-B14F-4D97-AF65-F5344CB8AC3E}">
        <p14:creationId xmlns:p14="http://schemas.microsoft.com/office/powerpoint/2010/main" val="21396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Create a mobile device action plan.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 we have any monitoring or management solution for district owned mobile devices?</a:t>
            </a:r>
          </a:p>
          <a:p>
            <a:r>
              <a:rPr lang="en-US" dirty="0">
                <a:solidFill>
                  <a:schemeClr val="bg1"/>
                </a:solidFill>
              </a:rPr>
              <a:t>What would happen if my smartphone or tablet was stolen?  How would we handle that incident?</a:t>
            </a:r>
          </a:p>
          <a:p>
            <a:r>
              <a:rPr lang="en-US" dirty="0">
                <a:solidFill>
                  <a:schemeClr val="bg1"/>
                </a:solidFill>
              </a:rPr>
              <a:t>Do we have any guidelines or requirements for what data is available on mobile devices?  Do we enforce any passcode to lock devices?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53883"/>
            <a:ext cx="3886200" cy="2894822"/>
          </a:xfrm>
        </p:spPr>
      </p:pic>
    </p:spTree>
    <p:extLst>
      <p:ext uri="{BB962C8B-B14F-4D97-AF65-F5344CB8AC3E}">
        <p14:creationId xmlns:p14="http://schemas.microsoft.com/office/powerpoint/2010/main" val="21915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Make backup copies of important business data and information.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How do our backup systems work?  How frequent are the backups?</a:t>
            </a:r>
          </a:p>
          <a:p>
            <a:r>
              <a:rPr lang="en-US" dirty="0">
                <a:solidFill>
                  <a:schemeClr val="bg1"/>
                </a:solidFill>
              </a:rPr>
              <a:t>If this building were to go down tomorrow what data would be lost?</a:t>
            </a:r>
          </a:p>
          <a:p>
            <a:r>
              <a:rPr lang="en-US" dirty="0">
                <a:solidFill>
                  <a:schemeClr val="bg1"/>
                </a:solidFill>
              </a:rPr>
              <a:t>Do we have a list of data which we store electronically and has it been identified as to criticality (non-critical, essential, critical, highly critical).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711750"/>
            <a:ext cx="3886200" cy="2579087"/>
          </a:xfrm>
        </p:spPr>
      </p:pic>
    </p:spTree>
    <p:extLst>
      <p:ext uri="{BB962C8B-B14F-4D97-AF65-F5344CB8AC3E}">
        <p14:creationId xmlns:p14="http://schemas.microsoft.com/office/powerpoint/2010/main" val="287072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Control physical access to your computers and create user accounts for each staff member.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Does each staff member have their own usernames and passwords?</a:t>
            </a:r>
          </a:p>
          <a:p>
            <a:r>
              <a:rPr lang="en-US" dirty="0">
                <a:solidFill>
                  <a:schemeClr val="bg1"/>
                </a:solidFill>
              </a:rPr>
              <a:t>Do guests use staff devices?  If so, are they monitored when doing so?</a:t>
            </a:r>
          </a:p>
          <a:p>
            <a:r>
              <a:rPr lang="en-US" dirty="0">
                <a:solidFill>
                  <a:schemeClr val="bg1"/>
                </a:solidFill>
              </a:rPr>
              <a:t>What type of sensitive content have you seen on individual monitors because they didn’t close a window or software application when you approached?</a:t>
            </a:r>
          </a:p>
          <a:p>
            <a:r>
              <a:rPr lang="en-US" dirty="0">
                <a:solidFill>
                  <a:schemeClr val="bg1"/>
                </a:solidFill>
              </a:rPr>
              <a:t>What departments could use a privacy screen?</a:t>
            </a:r>
          </a:p>
          <a:p>
            <a:r>
              <a:rPr lang="en-US" dirty="0">
                <a:solidFill>
                  <a:schemeClr val="bg1"/>
                </a:solidFill>
              </a:rPr>
              <a:t>Do staff lock their workstations when leaving their office environment?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677298"/>
            <a:ext cx="3886200" cy="2394684"/>
          </a:xfrm>
        </p:spPr>
      </p:pic>
    </p:spTree>
    <p:extLst>
      <p:ext uri="{BB962C8B-B14F-4D97-AF65-F5344CB8AC3E}">
        <p14:creationId xmlns:p14="http://schemas.microsoft.com/office/powerpoint/2010/main" val="44619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Secure wireless networks.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our current setup with regard to guest wireless access and student/staff wireless access?  What access do devices on the guest network have?</a:t>
            </a:r>
          </a:p>
          <a:p>
            <a:r>
              <a:rPr lang="en-US" dirty="0">
                <a:solidFill>
                  <a:schemeClr val="bg1"/>
                </a:solidFill>
              </a:rPr>
              <a:t>What security measures do we have in place to ensure that our network is protected from unwanted wireless users?</a:t>
            </a:r>
          </a:p>
          <a:p>
            <a:r>
              <a:rPr lang="en-US" dirty="0">
                <a:solidFill>
                  <a:schemeClr val="bg1"/>
                </a:solidFill>
              </a:rPr>
              <a:t>What is our replacement cycle for wireless?  Does this timeframe allow us to have the most secure wireless options?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50" y="2434431"/>
            <a:ext cx="342900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Limit access to data and information; authority to install software.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type of access does a teacher have to their workstation?  Can they install software?</a:t>
            </a:r>
          </a:p>
          <a:p>
            <a:r>
              <a:rPr lang="en-US" dirty="0">
                <a:solidFill>
                  <a:schemeClr val="bg1"/>
                </a:solidFill>
              </a:rPr>
              <a:t>What is the guideline IT uses for creating user permissions?</a:t>
            </a:r>
          </a:p>
          <a:p>
            <a:r>
              <a:rPr lang="en-US" dirty="0">
                <a:solidFill>
                  <a:schemeClr val="bg1"/>
                </a:solidFill>
              </a:rPr>
              <a:t>Is there anyone person who has access to all data systems including HR/Payroll?  </a:t>
            </a:r>
          </a:p>
          <a:p>
            <a:r>
              <a:rPr lang="en-US" dirty="0">
                <a:solidFill>
                  <a:schemeClr val="bg1"/>
                </a:solidFill>
              </a:rPr>
              <a:t>Do we have updated documentation that lists who has access to sensitive information?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49" y="1825625"/>
            <a:ext cx="3309002" cy="4351338"/>
          </a:xfrm>
        </p:spPr>
      </p:pic>
    </p:spTree>
    <p:extLst>
      <p:ext uri="{BB962C8B-B14F-4D97-AF65-F5344CB8AC3E}">
        <p14:creationId xmlns:p14="http://schemas.microsoft.com/office/powerpoint/2010/main" val="351061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Passwords and authentication.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Does staff each have their own passwords?</a:t>
            </a:r>
          </a:p>
          <a:p>
            <a:r>
              <a:rPr lang="en-US" dirty="0">
                <a:solidFill>
                  <a:schemeClr val="bg1"/>
                </a:solidFill>
              </a:rPr>
              <a:t>Does IT keep a list of everyone’s passwords (this is a ‘no no’)?</a:t>
            </a:r>
          </a:p>
          <a:p>
            <a:r>
              <a:rPr lang="en-US" dirty="0">
                <a:solidFill>
                  <a:schemeClr val="bg1"/>
                </a:solidFill>
              </a:rPr>
              <a:t>Do we force the changing of passwords? If so, how frequently?</a:t>
            </a:r>
          </a:p>
          <a:p>
            <a:r>
              <a:rPr lang="en-US" dirty="0">
                <a:solidFill>
                  <a:schemeClr val="bg1"/>
                </a:solidFill>
              </a:rPr>
              <a:t>Is there a minimum character limit on passwords?</a:t>
            </a:r>
          </a:p>
          <a:p>
            <a:r>
              <a:rPr lang="en-US" dirty="0">
                <a:solidFill>
                  <a:schemeClr val="bg1"/>
                </a:solidFill>
              </a:rPr>
              <a:t>Do staff share passwords or user credentials with each other (‘no no’)?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496065"/>
            <a:ext cx="3886200" cy="2800629"/>
          </a:xfrm>
        </p:spPr>
      </p:pic>
    </p:spTree>
    <p:extLst>
      <p:ext uri="{BB962C8B-B14F-4D97-AF65-F5344CB8AC3E}">
        <p14:creationId xmlns:p14="http://schemas.microsoft.com/office/powerpoint/2010/main" val="1162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Don’t forget embedded systems and other often missed data sources.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contractors have remote access to our environment? Is the documentation on this updated regularly? </a:t>
            </a:r>
          </a:p>
          <a:p>
            <a:r>
              <a:rPr lang="en-US" dirty="0">
                <a:solidFill>
                  <a:schemeClr val="bg1"/>
                </a:solidFill>
              </a:rPr>
              <a:t>Do we have Service Level or Confidentiality Agreements with them?</a:t>
            </a:r>
          </a:p>
          <a:p>
            <a:r>
              <a:rPr lang="en-US" dirty="0">
                <a:solidFill>
                  <a:schemeClr val="bg1"/>
                </a:solidFill>
              </a:rPr>
              <a:t>Have we isolated facilities software and systems from the rest of our network?</a:t>
            </a:r>
          </a:p>
          <a:p>
            <a:r>
              <a:rPr lang="en-US" dirty="0">
                <a:solidFill>
                  <a:schemeClr val="bg1"/>
                </a:solidFill>
              </a:rPr>
              <a:t>Do we know what happens to our copiers/printers/scanners/fax machines when they are retired and removed from our premises? </a:t>
            </a:r>
          </a:p>
          <a:p>
            <a:r>
              <a:rPr lang="en-US" dirty="0">
                <a:solidFill>
                  <a:schemeClr val="bg1"/>
                </a:solidFill>
              </a:rPr>
              <a:t>Do those devices have internal storage and is that storage adequately erased?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22159"/>
            <a:ext cx="3886200" cy="2958270"/>
          </a:xfrm>
        </p:spPr>
      </p:pic>
    </p:spTree>
    <p:extLst>
      <p:ext uri="{BB962C8B-B14F-4D97-AF65-F5344CB8AC3E}">
        <p14:creationId xmlns:p14="http://schemas.microsoft.com/office/powerpoint/2010/main" val="13376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26533"/>
            <a:ext cx="7886700" cy="5461000"/>
          </a:xfrm>
          <a:solidFill>
            <a:schemeClr val="tx1">
              <a:alpha val="5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Learning Objective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To help </a:t>
            </a:r>
            <a:r>
              <a:rPr lang="en-US" dirty="0" smtClean="0">
                <a:solidFill>
                  <a:schemeClr val="bg1"/>
                </a:solidFill>
                <a:cs typeface="Aharoni" panose="02010803020104030203" pitchFamily="2" charset="-79"/>
              </a:rPr>
              <a:t>develop</a:t>
            </a:r>
            <a:r>
              <a:rPr lang="en-US" dirty="0" smtClean="0">
                <a:solidFill>
                  <a:schemeClr val="bg1"/>
                </a:solidFill>
              </a:rPr>
              <a:t> an understanding of the facets and complexity of cyber security and to </a:t>
            </a:r>
            <a:r>
              <a:rPr lang="en-US" dirty="0" smtClean="0">
                <a:solidFill>
                  <a:schemeClr val="bg1"/>
                </a:solidFill>
                <a:cs typeface="Aharoni" panose="02010803020104030203" pitchFamily="2" charset="-79"/>
              </a:rPr>
              <a:t>provide</a:t>
            </a:r>
            <a:r>
              <a:rPr lang="en-US" dirty="0" smtClean="0">
                <a:solidFill>
                  <a:schemeClr val="bg1"/>
                </a:solidFill>
              </a:rPr>
              <a:t> the knowledge needed to ask the right questions to your IT staff.</a:t>
            </a:r>
          </a:p>
          <a:p>
            <a:pPr marL="0" indent="0">
              <a:buNone/>
            </a:pPr>
            <a:endParaRPr lang="en-US" sz="4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Success </a:t>
            </a:r>
            <a:r>
              <a:rPr lang="en-US" sz="4000" dirty="0">
                <a:solidFill>
                  <a:schemeClr val="bg1"/>
                </a:solidFill>
              </a:rPr>
              <a:t>Criteria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can articulate the components of a comprehensive security policy.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can dig deeper on cyber security with my IT department.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9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26533"/>
            <a:ext cx="7886700" cy="5461000"/>
          </a:xfrm>
          <a:solidFill>
            <a:schemeClr val="tx1">
              <a:alpha val="5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KTAC Security Task Force</a:t>
            </a:r>
            <a:endParaRPr lang="en-US" sz="4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Ethan Ebenstein			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John Dombrowski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Tim Lillis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Walt Keener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Doug Jenkins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Freddie Avalos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Sue Swanson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Russ Hoorn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Mohamoud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Nur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Glen Finkel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26533"/>
            <a:ext cx="7886700" cy="5461000"/>
          </a:xfrm>
          <a:solidFill>
            <a:schemeClr val="tx1">
              <a:alpha val="5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Questions???</a:t>
            </a:r>
            <a:endParaRPr lang="en-US" sz="4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174" y="1843089"/>
            <a:ext cx="4784451" cy="36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2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26533"/>
            <a:ext cx="7886700" cy="5461000"/>
          </a:xfrm>
          <a:solidFill>
            <a:schemeClr val="tx1">
              <a:alpha val="5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Learning Objective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To help </a:t>
            </a:r>
            <a:r>
              <a:rPr lang="en-US" dirty="0" smtClean="0">
                <a:solidFill>
                  <a:schemeClr val="bg1"/>
                </a:solidFill>
                <a:cs typeface="Aharoni" panose="02010803020104030203" pitchFamily="2" charset="-79"/>
              </a:rPr>
              <a:t>develop</a:t>
            </a:r>
            <a:r>
              <a:rPr lang="en-US" dirty="0" smtClean="0">
                <a:solidFill>
                  <a:schemeClr val="bg1"/>
                </a:solidFill>
              </a:rPr>
              <a:t> an understanding of the facets and complexity of cyber security and to </a:t>
            </a:r>
            <a:r>
              <a:rPr lang="en-US" dirty="0" smtClean="0">
                <a:solidFill>
                  <a:schemeClr val="bg1"/>
                </a:solidFill>
                <a:cs typeface="Aharoni" panose="02010803020104030203" pitchFamily="2" charset="-79"/>
              </a:rPr>
              <a:t>provide</a:t>
            </a:r>
            <a:r>
              <a:rPr lang="en-US" dirty="0" smtClean="0">
                <a:solidFill>
                  <a:schemeClr val="bg1"/>
                </a:solidFill>
              </a:rPr>
              <a:t> the knowledge needed to ask the right questions to your IT staff.</a:t>
            </a:r>
          </a:p>
          <a:p>
            <a:pPr marL="0" indent="0">
              <a:buNone/>
            </a:pPr>
            <a:endParaRPr lang="en-US" sz="4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Success </a:t>
            </a:r>
            <a:r>
              <a:rPr lang="en-US" sz="4000" dirty="0">
                <a:solidFill>
                  <a:schemeClr val="bg1"/>
                </a:solidFill>
              </a:rPr>
              <a:t>Criteria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can articulate the components of a comprehensive security policy.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can dig deeper on cyber security with my IT department.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What do all three have in common?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027" name="Picture 3" descr="https://lh6.googleusercontent.com/emSlIqAwYhBNtCnXTz5DvIlaUOqLpZ_sLZTYSRmEwkfnQn3lhxgDeVcjQWWgrt5_QScC6ZZeV0Mpxupx3lfstbfuqQ3ttkHKWZogEfsqRInDzvHDWgBufQgQHQmhfsJ1dhSOOAH4_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267" y="2093916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6.googleusercontent.com/BFX9Uw1Lko3hkawQ95qw7mxSLfms7rzJu0HEm0w7Q34arBris2TWnutjrfwsavcxiS0wPNN2BIBCTmN_WW0RPvvLT0o9-uuF3Bv45s-bLXN0IfRSs0qqWr7vTi_LJr-0ws4wDbYoV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441" y="2093916"/>
            <a:ext cx="2618315" cy="261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6.googleusercontent.com/OZNB8gkZY5pM3RafAegoAJq6r8VrJk-rNBp4hKUYqSydiJwVBF1z5ds0yfsZKzXReqFLcDU2c7a-PiYGIeA7xdROqzYmkqCT8Bi2CraLlMkyRglH9Ctw57SURjMtCFexzFflUDQZw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16" y="1924651"/>
            <a:ext cx="2199217" cy="292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19662292">
            <a:off x="900423" y="2105567"/>
            <a:ext cx="734316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Hacked!</a:t>
            </a:r>
          </a:p>
        </p:txBody>
      </p:sp>
    </p:spTree>
    <p:extLst>
      <p:ext uri="{BB962C8B-B14F-4D97-AF65-F5344CB8AC3E}">
        <p14:creationId xmlns:p14="http://schemas.microsoft.com/office/powerpoint/2010/main" val="217870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s://lh5.googleusercontent.com/Z0z7o57U3e-PmUkzlRCZrf7C15DetLcn5PuGLMfrcvVAYdo9Y0y4G2xpYVDDhSF8FvRSa8YeLHRDDVAI7vDz09QpWVm80_NfdKv5WLXHzNNo615U4Q6ToH4XywD_oyHqpRZj3IiN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5582"/>
            <a:ext cx="9144000" cy="2300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rrkdKYkJn0jtekPyhcRCZs4pjgyQAHfyLx4zttATN6NVzL4Ljaz9VKvrV35_pObNOGvkKA-ct6f9fWsuRyiS3VIoSoEjllH3dvhocGtsNkxYrNI9dXDDpxrKly_RVHTi2J5OeiFh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6400"/>
            <a:ext cx="9144000" cy="264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6.googleusercontent.com/hg6VojIBctGs9h5BiEYqKmH8Yd2zJtVongLRrPvB5ILsHri8TyIZ2RQnRBmFrqtGBaQi_RggL8Vih4IrGHZ8YLJBfkN2bHG76gWv2DpfulsNwc675CkhSCQY3f2mBuAMXISINqCD0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5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0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Why is Cyber Security important</a:t>
            </a:r>
            <a:r>
              <a:rPr lang="en-US" sz="4000" dirty="0">
                <a:solidFill>
                  <a:schemeClr val="bg1"/>
                </a:solidFill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is the most confidential information you have in your department?</a:t>
            </a:r>
          </a:p>
          <a:p>
            <a:r>
              <a:rPr lang="en-US" dirty="0">
                <a:solidFill>
                  <a:schemeClr val="bg1"/>
                </a:solidFill>
              </a:rPr>
              <a:t>How secure is it on a scale of 1-10?</a:t>
            </a:r>
          </a:p>
          <a:p>
            <a:r>
              <a:rPr lang="en-US" dirty="0">
                <a:solidFill>
                  <a:schemeClr val="bg1"/>
                </a:solidFill>
              </a:rPr>
              <a:t>Do we need to keep it?</a:t>
            </a:r>
          </a:p>
          <a:p>
            <a:r>
              <a:rPr lang="en-US" dirty="0">
                <a:solidFill>
                  <a:schemeClr val="bg1"/>
                </a:solidFill>
              </a:rPr>
              <a:t>What would be some recommendations for reducing the risk?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652584"/>
            <a:ext cx="3886200" cy="2447692"/>
          </a:xfrm>
        </p:spPr>
      </p:pic>
    </p:spTree>
    <p:extLst>
      <p:ext uri="{BB962C8B-B14F-4D97-AF65-F5344CB8AC3E}">
        <p14:creationId xmlns:p14="http://schemas.microsoft.com/office/powerpoint/2010/main" val="342523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Establish Guidelines &amp; Educate Staff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Do we have Information Security Policy/guidelines?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 our staff aware of these policies and guidelines?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 we have security awareness training for existing and new staff?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14228"/>
            <a:ext cx="3886200" cy="2974132"/>
          </a:xfrm>
        </p:spPr>
      </p:pic>
    </p:spTree>
    <p:extLst>
      <p:ext uri="{BB962C8B-B14F-4D97-AF65-F5344CB8AC3E}">
        <p14:creationId xmlns:p14="http://schemas.microsoft.com/office/powerpoint/2010/main" val="25315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Protect Information, computers and network from cyber-attacks.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 we have full ‘endpoint protection’ which includes anti-virus and anti-malware on all school owned devices?</a:t>
            </a:r>
          </a:p>
          <a:p>
            <a:r>
              <a:rPr lang="en-US" dirty="0">
                <a:solidFill>
                  <a:schemeClr val="bg1"/>
                </a:solidFill>
              </a:rPr>
              <a:t>Are we monitoring the Endpoint protection system software to identify when a device has been compromised?</a:t>
            </a:r>
          </a:p>
          <a:p>
            <a:r>
              <a:rPr lang="en-US" dirty="0">
                <a:solidFill>
                  <a:schemeClr val="bg1"/>
                </a:solidFill>
              </a:rPr>
              <a:t>Do we regularly run reports on infected devices?  If so, how many devices are infected per month.</a:t>
            </a:r>
          </a:p>
          <a:p>
            <a:r>
              <a:rPr lang="en-US" dirty="0">
                <a:solidFill>
                  <a:schemeClr val="bg1"/>
                </a:solidFill>
              </a:rPr>
              <a:t>Do we allow staff and students to bring in personal devices and connect to our private network?  If so, how are we guaranteeing that these personal devices are not infecting our network?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45952"/>
            <a:ext cx="3886200" cy="2910684"/>
          </a:xfrm>
        </p:spPr>
      </p:pic>
    </p:spTree>
    <p:extLst>
      <p:ext uri="{BB962C8B-B14F-4D97-AF65-F5344CB8AC3E}">
        <p14:creationId xmlns:p14="http://schemas.microsoft.com/office/powerpoint/2010/main" val="127085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Keep computer operating systems and application software up to date.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 we have any devices (end user or servers) which have unsupported operating systems that are not getting new security updates?</a:t>
            </a:r>
          </a:p>
          <a:p>
            <a:r>
              <a:rPr lang="en-US" dirty="0">
                <a:solidFill>
                  <a:schemeClr val="bg1"/>
                </a:solidFill>
              </a:rPr>
              <a:t>Is there a plan in place to update devices that are nearing ‘end of support’?</a:t>
            </a:r>
          </a:p>
          <a:p>
            <a:r>
              <a:rPr lang="en-US" dirty="0">
                <a:solidFill>
                  <a:schemeClr val="bg1"/>
                </a:solidFill>
              </a:rPr>
              <a:t>How are we updating the operating systems on our devices?  Is it automated?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613365"/>
            <a:ext cx="3886200" cy="2775857"/>
          </a:xfrm>
        </p:spPr>
      </p:pic>
    </p:spTree>
    <p:extLst>
      <p:ext uri="{BB962C8B-B14F-4D97-AF65-F5344CB8AC3E}">
        <p14:creationId xmlns:p14="http://schemas.microsoft.com/office/powerpoint/2010/main" val="365090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Provide firewall security for your Internet </a:t>
            </a:r>
            <a:r>
              <a:rPr lang="en-US" sz="4000" dirty="0" smtClean="0">
                <a:solidFill>
                  <a:schemeClr val="bg1"/>
                </a:solidFill>
              </a:rPr>
              <a:t>connection.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tx1">
              <a:alpha val="4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the replacement lifecycle of our firewall?</a:t>
            </a:r>
          </a:p>
          <a:p>
            <a:r>
              <a:rPr lang="en-US" dirty="0">
                <a:solidFill>
                  <a:schemeClr val="bg1"/>
                </a:solidFill>
              </a:rPr>
              <a:t>Is our current firewall sufficient for our needs?  Does it provide an adequate level of protection for our network?</a:t>
            </a:r>
          </a:p>
          <a:p>
            <a:r>
              <a:rPr lang="en-US" dirty="0">
                <a:solidFill>
                  <a:schemeClr val="bg1"/>
                </a:solidFill>
              </a:rPr>
              <a:t>Is the firewall updated regularly to ensure protection? Are updates postponed for any reason?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37255"/>
            <a:ext cx="3886200" cy="2606106"/>
          </a:xfrm>
        </p:spPr>
      </p:pic>
    </p:spTree>
    <p:extLst>
      <p:ext uri="{BB962C8B-B14F-4D97-AF65-F5344CB8AC3E}">
        <p14:creationId xmlns:p14="http://schemas.microsoft.com/office/powerpoint/2010/main" val="104838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E514352F014143A8A6B8DB3E405CD3" ma:contentTypeVersion="0" ma:contentTypeDescription="Create a new document." ma:contentTypeScope="" ma:versionID="70546f6757bfe83d5f55c3fba5091e1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6e82fe23a177e46fa4c32deaeb4256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4A0201-8536-439E-8331-7C58B0E02C1E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1939422-9B07-48FE-8613-528D8682A2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E79EB5-CBBD-48F0-93B2-CC43A1CD5C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1731</TotalTime>
  <Words>944</Words>
  <Application>Microsoft Office PowerPoint</Application>
  <PresentationFormat>On-screen Show (4:3)</PresentationFormat>
  <Paragraphs>89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What do all three have in common?</vt:lpstr>
      <vt:lpstr>PowerPoint Presentation</vt:lpstr>
      <vt:lpstr>Why is Cyber Security important?</vt:lpstr>
      <vt:lpstr>Establish Guidelines &amp; Educate Staff</vt:lpstr>
      <vt:lpstr>Protect Information, computers and network from cyber-attacks.</vt:lpstr>
      <vt:lpstr>Keep computer operating systems and application software up to date.</vt:lpstr>
      <vt:lpstr>Provide firewall security for your Internet connection.</vt:lpstr>
      <vt:lpstr>Create a mobile device action plan. </vt:lpstr>
      <vt:lpstr>Make backup copies of important business data and information.</vt:lpstr>
      <vt:lpstr>Control physical access to your computers and create user accounts for each staff member.</vt:lpstr>
      <vt:lpstr>Secure wireless networks.</vt:lpstr>
      <vt:lpstr>Limit access to data and information; authority to install software.</vt:lpstr>
      <vt:lpstr>Passwords and authentication.</vt:lpstr>
      <vt:lpstr>Don’t forget embedded systems and other often missed data sources.</vt:lpstr>
      <vt:lpstr>PowerPoint Presentation</vt:lpstr>
      <vt:lpstr>PowerPoint Presentation</vt:lpstr>
      <vt:lpstr>PowerPoint Presentation</vt:lpstr>
    </vt:vector>
  </TitlesOfParts>
  <Company>Kent Intermediate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 Finkel</dc:creator>
  <cp:lastModifiedBy>Bill Smith</cp:lastModifiedBy>
  <cp:revision>32</cp:revision>
  <dcterms:created xsi:type="dcterms:W3CDTF">2015-04-08T18:39:19Z</dcterms:created>
  <dcterms:modified xsi:type="dcterms:W3CDTF">2015-04-22T18:28:59Z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0x0101008BE514352F014143A8A6B8DB3E405CD3</vt:lpwstr>
  </property>
</Properties>
</file>