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1" r:id="rId2"/>
    <p:sldMasterId id="2147483660" r:id="rId3"/>
  </p:sldMasterIdLst>
  <p:notesMasterIdLst>
    <p:notesMasterId r:id="rId86"/>
  </p:notesMasterIdLst>
  <p:sldIdLst>
    <p:sldId id="256" r:id="rId4"/>
    <p:sldId id="257" r:id="rId5"/>
    <p:sldId id="259" r:id="rId6"/>
    <p:sldId id="260" r:id="rId7"/>
    <p:sldId id="258" r:id="rId8"/>
    <p:sldId id="261" r:id="rId9"/>
    <p:sldId id="262" r:id="rId10"/>
    <p:sldId id="263" r:id="rId11"/>
    <p:sldId id="264" r:id="rId12"/>
    <p:sldId id="265" r:id="rId13"/>
    <p:sldId id="266" r:id="rId14"/>
    <p:sldId id="268" r:id="rId15"/>
    <p:sldId id="269" r:id="rId16"/>
    <p:sldId id="270" r:id="rId17"/>
    <p:sldId id="271"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10" r:id="rId54"/>
    <p:sldId id="309"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39" r:id="rId70"/>
    <p:sldId id="326" r:id="rId71"/>
    <p:sldId id="342" r:id="rId72"/>
    <p:sldId id="340" r:id="rId73"/>
    <p:sldId id="343" r:id="rId74"/>
    <p:sldId id="344" r:id="rId75"/>
    <p:sldId id="332" r:id="rId76"/>
    <p:sldId id="333" r:id="rId77"/>
    <p:sldId id="345" r:id="rId78"/>
    <p:sldId id="346" r:id="rId79"/>
    <p:sldId id="347" r:id="rId80"/>
    <p:sldId id="348" r:id="rId81"/>
    <p:sldId id="349" r:id="rId82"/>
    <p:sldId id="350" r:id="rId83"/>
    <p:sldId id="351" r:id="rId84"/>
    <p:sldId id="3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A89D"/>
    <a:srgbClr val="0E76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95" autoAdjust="0"/>
    <p:restoredTop sz="95232" autoAdjust="0"/>
  </p:normalViewPr>
  <p:slideViewPr>
    <p:cSldViewPr snapToGrid="0">
      <p:cViewPr varScale="1">
        <p:scale>
          <a:sx n="88" d="100"/>
          <a:sy n="88" d="100"/>
        </p:scale>
        <p:origin x="44" y="96"/>
      </p:cViewPr>
      <p:guideLst>
        <p:guide orient="horz" pos="2160"/>
        <p:guide pos="3840"/>
      </p:guideLst>
    </p:cSldViewPr>
  </p:slideViewPr>
  <p:notesTextViewPr>
    <p:cViewPr>
      <p:scale>
        <a:sx n="1" d="1"/>
        <a:sy n="1" d="1"/>
      </p:scale>
      <p:origin x="0" y="0"/>
    </p:cViewPr>
  </p:notesTextViewPr>
  <p:sorterViewPr>
    <p:cViewPr>
      <p:scale>
        <a:sx n="100" d="100"/>
        <a:sy n="100" d="100"/>
      </p:scale>
      <p:origin x="0" y="2064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theme" Target="theme/theme1.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90" Type="http://schemas.openxmlformats.org/officeDocument/2006/relationships/tableStyles" Target="tableStyles.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presProps" Target="presProps.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4402CA-8C46-43D6-9388-13EE63F76F23}" type="datetimeFigureOut">
              <a:rPr lang="en-US" smtClean="0"/>
              <a:t>4/21/2015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531452-2ACC-426F-8B68-2527BD921B66}" type="slidenum">
              <a:rPr lang="en-US" smtClean="0"/>
              <a:t>‹#›</a:t>
            </a:fld>
            <a:endParaRPr lang="en-US"/>
          </a:p>
        </p:txBody>
      </p:sp>
    </p:spTree>
    <p:extLst>
      <p:ext uri="{BB962C8B-B14F-4D97-AF65-F5344CB8AC3E}">
        <p14:creationId xmlns:p14="http://schemas.microsoft.com/office/powerpoint/2010/main" val="638836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531452-2ACC-426F-8B68-2527BD921B66}" type="slidenum">
              <a:rPr lang="en-US" smtClean="0"/>
              <a:t>21</a:t>
            </a:fld>
            <a:endParaRPr lang="en-US"/>
          </a:p>
        </p:txBody>
      </p:sp>
    </p:spTree>
    <p:extLst>
      <p:ext uri="{BB962C8B-B14F-4D97-AF65-F5344CB8AC3E}">
        <p14:creationId xmlns:p14="http://schemas.microsoft.com/office/powerpoint/2010/main" val="281396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08860" y="1659118"/>
            <a:ext cx="9044940" cy="769001"/>
          </a:xfrm>
          <a:prstGeom prst="rect">
            <a:avLst/>
          </a:prstGeom>
        </p:spPr>
        <p:txBody>
          <a:bodyPr/>
          <a:lstStyle>
            <a:lvl1pPr>
              <a:defRPr sz="4200"/>
            </a:lvl1pPr>
          </a:lstStyle>
          <a:p>
            <a:r>
              <a:rPr lang="en-US" dirty="0" smtClean="0"/>
              <a:t>Click to edit Master title style</a:t>
            </a:r>
            <a:endParaRPr lang="en-US" dirty="0"/>
          </a:p>
        </p:txBody>
      </p:sp>
      <p:sp>
        <p:nvSpPr>
          <p:cNvPr id="3" name="Content Placeholder 2"/>
          <p:cNvSpPr>
            <a:spLocks noGrp="1"/>
          </p:cNvSpPr>
          <p:nvPr>
            <p:ph idx="1"/>
          </p:nvPr>
        </p:nvSpPr>
        <p:spPr>
          <a:xfrm>
            <a:off x="2308860" y="2628819"/>
            <a:ext cx="9044940" cy="3326131"/>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256FC7E4-14BE-4239-A790-28259DE0EE24}" type="datetimeFigureOut">
              <a:rPr lang="en-US" smtClean="0"/>
              <a:t>4/21/2015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D38015-57D7-4FC2-8709-2AC258526672}" type="slidenum">
              <a:rPr lang="en-US" smtClean="0"/>
              <a:t>‹#›</a:t>
            </a:fld>
            <a:endParaRPr lang="en-US"/>
          </a:p>
        </p:txBody>
      </p:sp>
    </p:spTree>
    <p:extLst>
      <p:ext uri="{BB962C8B-B14F-4D97-AF65-F5344CB8AC3E}">
        <p14:creationId xmlns:p14="http://schemas.microsoft.com/office/powerpoint/2010/main" val="5718120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543300" y="365125"/>
            <a:ext cx="7812088" cy="1325563"/>
          </a:xfrm>
        </p:spPr>
        <p:txBody>
          <a:bodyPr/>
          <a:lstStyle/>
          <a:p>
            <a:r>
              <a:rPr lang="en-US" dirty="0" smtClean="0"/>
              <a:t>Click to edit Master title style</a:t>
            </a:r>
            <a:endParaRPr lang="en-US" dirty="0"/>
          </a:p>
        </p:txBody>
      </p:sp>
      <p:sp>
        <p:nvSpPr>
          <p:cNvPr id="3" name="Text Placeholder 2"/>
          <p:cNvSpPr>
            <a:spLocks noGrp="1"/>
          </p:cNvSpPr>
          <p:nvPr>
            <p:ph type="body" idx="1"/>
          </p:nvPr>
        </p:nvSpPr>
        <p:spPr>
          <a:xfrm>
            <a:off x="839788" y="201263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839788" y="2836545"/>
            <a:ext cx="5157787" cy="29013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172200" y="201263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836545"/>
            <a:ext cx="5183188" cy="29013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56FC7E4-14BE-4239-A790-28259DE0EE24}" type="datetimeFigureOut">
              <a:rPr lang="en-US" smtClean="0"/>
              <a:t>4/21/2015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D38015-57D7-4FC2-8709-2AC258526672}" type="slidenum">
              <a:rPr lang="en-US" smtClean="0"/>
              <a:t>‹#›</a:t>
            </a:fld>
            <a:endParaRPr lang="en-US"/>
          </a:p>
        </p:txBody>
      </p:sp>
    </p:spTree>
    <p:extLst>
      <p:ext uri="{BB962C8B-B14F-4D97-AF65-F5344CB8AC3E}">
        <p14:creationId xmlns:p14="http://schemas.microsoft.com/office/powerpoint/2010/main" val="11235319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1600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71614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3200400"/>
            <a:ext cx="3932237" cy="250317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6FC7E4-14BE-4239-A790-28259DE0EE24}" type="datetimeFigureOut">
              <a:rPr lang="en-US" smtClean="0"/>
              <a:t>4/21/2015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D38015-57D7-4FC2-8709-2AC258526672}" type="slidenum">
              <a:rPr lang="en-US" smtClean="0"/>
              <a:t>‹#›</a:t>
            </a:fld>
            <a:endParaRPr lang="en-US"/>
          </a:p>
        </p:txBody>
      </p:sp>
    </p:spTree>
    <p:extLst>
      <p:ext uri="{BB962C8B-B14F-4D97-AF65-F5344CB8AC3E}">
        <p14:creationId xmlns:p14="http://schemas.microsoft.com/office/powerpoint/2010/main" val="1867721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885359"/>
            <a:ext cx="9144000" cy="703839"/>
          </a:xfrm>
          <a:prstGeom prst="rect">
            <a:avLst/>
          </a:prstGeom>
        </p:spPr>
        <p:txBody>
          <a:bodyPr anchor="b"/>
          <a:lstStyle>
            <a:lvl1pPr algn="ctr">
              <a:defRPr sz="4200"/>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2609621"/>
            <a:ext cx="9144000" cy="472943"/>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256FC7E4-14BE-4239-A790-28259DE0EE24}" type="datetimeFigureOut">
              <a:rPr lang="en-US" smtClean="0"/>
              <a:t>4/21/2015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D38015-57D7-4FC2-8709-2AC258526672}" type="slidenum">
              <a:rPr lang="en-US" smtClean="0"/>
              <a:t>‹#›</a:t>
            </a:fld>
            <a:endParaRPr lang="en-US"/>
          </a:p>
        </p:txBody>
      </p:sp>
    </p:spTree>
    <p:extLst>
      <p:ext uri="{BB962C8B-B14F-4D97-AF65-F5344CB8AC3E}">
        <p14:creationId xmlns:p14="http://schemas.microsoft.com/office/powerpoint/2010/main" val="397460527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90712" y="1871033"/>
            <a:ext cx="9063087" cy="730765"/>
          </a:xfrm>
          <a:prstGeom prst="rect">
            <a:avLst/>
          </a:prstGeom>
        </p:spPr>
        <p:txBody>
          <a:bodyPr anchor="b"/>
          <a:lstStyle>
            <a:lvl1pPr algn="ctr">
              <a:defRPr sz="4200"/>
            </a:lvl1pPr>
          </a:lstStyle>
          <a:p>
            <a:r>
              <a:rPr lang="en-US" dirty="0" smtClean="0"/>
              <a:t>Click to edit Master title style</a:t>
            </a:r>
            <a:endParaRPr lang="en-US" dirty="0"/>
          </a:p>
        </p:txBody>
      </p:sp>
      <p:sp>
        <p:nvSpPr>
          <p:cNvPr id="3" name="Subtitle 2"/>
          <p:cNvSpPr>
            <a:spLocks noGrp="1"/>
          </p:cNvSpPr>
          <p:nvPr>
            <p:ph type="subTitle" idx="1"/>
          </p:nvPr>
        </p:nvSpPr>
        <p:spPr>
          <a:xfrm>
            <a:off x="4286250" y="5718070"/>
            <a:ext cx="7768590" cy="63828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B087D133-1611-4704-9FC0-D890D36E17B1}" type="datetimeFigureOut">
              <a:rPr lang="en-US" smtClean="0"/>
              <a:t>4/21/2015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06829D3-02C2-4902-8842-D60D82764079}" type="slidenum">
              <a:rPr lang="en-US" smtClean="0"/>
              <a:t>‹#›</a:t>
            </a:fld>
            <a:endParaRPr lang="en-US" dirty="0"/>
          </a:p>
        </p:txBody>
      </p:sp>
    </p:spTree>
    <p:extLst>
      <p:ext uri="{BB962C8B-B14F-4D97-AF65-F5344CB8AC3E}">
        <p14:creationId xmlns:p14="http://schemas.microsoft.com/office/powerpoint/2010/main" val="38708175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337847" y="1609464"/>
            <a:ext cx="9015953" cy="624690"/>
          </a:xfrm>
          <a:prstGeom prst="rect">
            <a:avLst/>
          </a:prstGeom>
        </p:spPr>
        <p:txBody>
          <a:bodyPr/>
          <a:lstStyle>
            <a:lvl1pPr>
              <a:defRPr sz="4200"/>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256FC7E4-14BE-4239-A790-28259DE0EE24}" type="datetimeFigureOut">
              <a:rPr lang="en-US" smtClean="0"/>
              <a:t>4/21/2015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D38015-57D7-4FC2-8709-2AC258526672}" type="slidenum">
              <a:rPr lang="en-US" smtClean="0"/>
              <a:t>‹#›</a:t>
            </a:fld>
            <a:endParaRPr lang="en-US"/>
          </a:p>
        </p:txBody>
      </p:sp>
    </p:spTree>
    <p:extLst>
      <p:ext uri="{BB962C8B-B14F-4D97-AF65-F5344CB8AC3E}">
        <p14:creationId xmlns:p14="http://schemas.microsoft.com/office/powerpoint/2010/main" val="3093330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6FC7E4-14BE-4239-A790-28259DE0EE24}" type="datetimeFigureOut">
              <a:rPr lang="en-US" smtClean="0"/>
              <a:t>4/21/2015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D38015-57D7-4FC2-8709-2AC258526672}" type="slidenum">
              <a:rPr lang="en-US" smtClean="0"/>
              <a:t>‹#›</a:t>
            </a:fld>
            <a:endParaRPr lang="en-US"/>
          </a:p>
        </p:txBody>
      </p:sp>
    </p:spTree>
    <p:extLst>
      <p:ext uri="{BB962C8B-B14F-4D97-AF65-F5344CB8AC3E}">
        <p14:creationId xmlns:p14="http://schemas.microsoft.com/office/powerpoint/2010/main" val="359427326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2136939"/>
            <a:ext cx="3932237" cy="1600200"/>
          </a:xfrm>
          <a:prstGeom prst="rect">
            <a:avLst/>
          </a:prstGeom>
        </p:spPr>
        <p:txBody>
          <a:bodyPr anchor="b"/>
          <a:lstStyle>
            <a:lvl1pPr>
              <a:defRPr sz="3200"/>
            </a:lvl1pPr>
          </a:lstStyle>
          <a:p>
            <a:r>
              <a:rPr lang="en-US" dirty="0" smtClean="0"/>
              <a:t>Click to edit Master title style</a:t>
            </a:r>
            <a:endParaRPr lang="en-US" dirty="0"/>
          </a:p>
        </p:txBody>
      </p:sp>
      <p:sp>
        <p:nvSpPr>
          <p:cNvPr id="3" name="Picture Placeholder 2"/>
          <p:cNvSpPr>
            <a:spLocks noGrp="1"/>
          </p:cNvSpPr>
          <p:nvPr>
            <p:ph type="pic" idx="1"/>
          </p:nvPr>
        </p:nvSpPr>
        <p:spPr>
          <a:xfrm>
            <a:off x="5183188" y="1581314"/>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3737139"/>
            <a:ext cx="3932237" cy="253746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256FC7E4-14BE-4239-A790-28259DE0EE24}" type="datetimeFigureOut">
              <a:rPr lang="en-US" smtClean="0"/>
              <a:t>4/21/2015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D38015-57D7-4FC2-8709-2AC258526672}" type="slidenum">
              <a:rPr lang="en-US" smtClean="0"/>
              <a:t>‹#›</a:t>
            </a:fld>
            <a:endParaRPr lang="en-US"/>
          </a:p>
        </p:txBody>
      </p:sp>
    </p:spTree>
    <p:extLst>
      <p:ext uri="{BB962C8B-B14F-4D97-AF65-F5344CB8AC3E}">
        <p14:creationId xmlns:p14="http://schemas.microsoft.com/office/powerpoint/2010/main" val="1197864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929975"/>
            <a:ext cx="10515600" cy="671824"/>
          </a:xfrm>
          <a:prstGeom prst="rect">
            <a:avLst/>
          </a:prstGeom>
        </p:spPr>
        <p:txBody>
          <a:bodyPr/>
          <a:lstStyle>
            <a:lvl1pPr>
              <a:defRPr sz="4200"/>
            </a:lvl1pPr>
          </a:lstStyle>
          <a:p>
            <a:r>
              <a:rPr lang="en-US" dirty="0" smtClean="0"/>
              <a:t>Today</a:t>
            </a:r>
            <a:endParaRPr lang="en-US" dirty="0"/>
          </a:p>
        </p:txBody>
      </p:sp>
      <p:sp>
        <p:nvSpPr>
          <p:cNvPr id="3" name="Content Placeholder 2"/>
          <p:cNvSpPr>
            <a:spLocks noGrp="1"/>
          </p:cNvSpPr>
          <p:nvPr>
            <p:ph sz="half" idx="1" hasCustomPrompt="1"/>
          </p:nvPr>
        </p:nvSpPr>
        <p:spPr>
          <a:xfrm>
            <a:off x="838200" y="2997724"/>
            <a:ext cx="5181600" cy="3271101"/>
          </a:xfrm>
          <a:prstGeom prst="rect">
            <a:avLst/>
          </a:prstGeom>
        </p:spPr>
        <p:txBody>
          <a:bodyPr/>
          <a:lstStyle>
            <a:lvl1pPr>
              <a:defRPr/>
            </a:lvl1pPr>
          </a:lstStyle>
          <a:p>
            <a:pPr lvl="0"/>
            <a:r>
              <a:rPr lang="en-US" dirty="0" smtClean="0"/>
              <a:t>Purpose</a:t>
            </a:r>
          </a:p>
        </p:txBody>
      </p:sp>
      <p:sp>
        <p:nvSpPr>
          <p:cNvPr id="4" name="Content Placeholder 3"/>
          <p:cNvSpPr>
            <a:spLocks noGrp="1"/>
          </p:cNvSpPr>
          <p:nvPr>
            <p:ph sz="half" idx="2" hasCustomPrompt="1"/>
          </p:nvPr>
        </p:nvSpPr>
        <p:spPr>
          <a:xfrm>
            <a:off x="6172200" y="2997724"/>
            <a:ext cx="5181600" cy="3271101"/>
          </a:xfrm>
          <a:prstGeom prst="rect">
            <a:avLst/>
          </a:prstGeom>
        </p:spPr>
        <p:txBody>
          <a:bodyPr/>
          <a:lstStyle>
            <a:lvl1pPr>
              <a:defRPr/>
            </a:lvl1pPr>
          </a:lstStyle>
          <a:p>
            <a:pPr lvl="0"/>
            <a:r>
              <a:rPr lang="en-US" dirty="0" smtClean="0"/>
              <a:t>Non-Purpose</a:t>
            </a:r>
          </a:p>
        </p:txBody>
      </p:sp>
      <p:sp>
        <p:nvSpPr>
          <p:cNvPr id="5" name="Date Placeholder 4"/>
          <p:cNvSpPr>
            <a:spLocks noGrp="1"/>
          </p:cNvSpPr>
          <p:nvPr>
            <p:ph type="dt" sz="half" idx="10"/>
          </p:nvPr>
        </p:nvSpPr>
        <p:spPr/>
        <p:txBody>
          <a:bodyPr/>
          <a:lstStyle/>
          <a:p>
            <a:fld id="{256FC7E4-14BE-4239-A790-28259DE0EE24}" type="datetimeFigureOut">
              <a:rPr lang="en-US" smtClean="0"/>
              <a:t>4/21/2015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D38015-57D7-4FC2-8709-2AC258526672}" type="slidenum">
              <a:rPr lang="en-US" smtClean="0"/>
              <a:t>‹#›</a:t>
            </a:fld>
            <a:endParaRPr lang="en-US"/>
          </a:p>
        </p:txBody>
      </p:sp>
    </p:spTree>
    <p:extLst>
      <p:ext uri="{BB962C8B-B14F-4D97-AF65-F5344CB8AC3E}">
        <p14:creationId xmlns:p14="http://schemas.microsoft.com/office/powerpoint/2010/main" val="30522176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38200" y="2307046"/>
            <a:ext cx="10515600" cy="1325563"/>
          </a:xfrm>
          <a:prstGeom prst="rect">
            <a:avLst/>
          </a:prstGeom>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B087D133-1611-4704-9FC0-D890D36E17B1}" type="datetimeFigureOut">
              <a:rPr lang="en-US" smtClean="0"/>
              <a:t>4/21/2015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06829D3-02C2-4902-8842-D60D82764079}" type="slidenum">
              <a:rPr lang="en-US" smtClean="0"/>
              <a:t>‹#›</a:t>
            </a:fld>
            <a:endParaRPr lang="en-US"/>
          </a:p>
        </p:txBody>
      </p:sp>
    </p:spTree>
    <p:extLst>
      <p:ext uri="{BB962C8B-B14F-4D97-AF65-F5344CB8AC3E}">
        <p14:creationId xmlns:p14="http://schemas.microsoft.com/office/powerpoint/2010/main" val="14160195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56FC7E4-14BE-4239-A790-28259DE0EE24}" type="datetimeFigureOut">
              <a:rPr lang="en-US" smtClean="0"/>
              <a:t>4/21/2015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D38015-57D7-4FC2-8709-2AC258526672}" type="slidenum">
              <a:rPr lang="en-US" smtClean="0"/>
              <a:t>‹#›</a:t>
            </a:fld>
            <a:endParaRPr lang="en-US"/>
          </a:p>
        </p:txBody>
      </p:sp>
    </p:spTree>
    <p:extLst>
      <p:ext uri="{BB962C8B-B14F-4D97-AF65-F5344CB8AC3E}">
        <p14:creationId xmlns:p14="http://schemas.microsoft.com/office/powerpoint/2010/main" val="1158700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wmf"/><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1.jpeg"/><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image" Target="../media/image4.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87D133-1611-4704-9FC0-D890D36E17B1}" type="datetimeFigureOut">
              <a:rPr lang="en-US" smtClean="0"/>
              <a:t>4/21/2015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6829D3-02C2-4902-8842-D60D82764079}" type="slidenum">
              <a:rPr lang="en-US" smtClean="0"/>
              <a:t>‹#›</a:t>
            </a:fld>
            <a:endParaRPr lang="en-US"/>
          </a:p>
        </p:txBody>
      </p:sp>
      <p:pic>
        <p:nvPicPr>
          <p:cNvPr id="3" name="Picture 2"/>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0" y="-965277"/>
            <a:ext cx="12192000" cy="3618411"/>
          </a:xfrm>
          <a:prstGeom prst="rect">
            <a:avLst/>
          </a:prstGeom>
        </p:spPr>
      </p:pic>
      <p:pic>
        <p:nvPicPr>
          <p:cNvPr id="8" name="Picture 7"/>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210694" y="37708"/>
            <a:ext cx="1999106" cy="1272158"/>
          </a:xfrm>
          <a:prstGeom prst="rect">
            <a:avLst/>
          </a:prstGeom>
        </p:spPr>
      </p:pic>
    </p:spTree>
    <p:extLst>
      <p:ext uri="{BB962C8B-B14F-4D97-AF65-F5344CB8AC3E}">
        <p14:creationId xmlns:p14="http://schemas.microsoft.com/office/powerpoint/2010/main" val="2901943412"/>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649" r:id="rId3"/>
    <p:sldLayoutId id="2147483666" r:id="rId4"/>
    <p:sldLayoutId id="2147483667" r:id="rId5"/>
    <p:sldLayoutId id="2147483669" r:id="rId6"/>
    <p:sldLayoutId id="2147483664" r:id="rId7"/>
    <p:sldLayoutId id="2147483670" r:id="rId8"/>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8B3A05-AC20-45F1-9B60-2A8C0CCCC50E}" type="datetimeFigureOut">
              <a:rPr lang="en-US" smtClean="0"/>
              <a:t>4/21/2015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5D70A5-57B3-414D-93C4-8716A819C4ED}"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40933"/>
            <a:ext cx="12192000" cy="3618411"/>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00468" y="2007909"/>
            <a:ext cx="5670978" cy="3608805"/>
          </a:xfrm>
          <a:prstGeom prst="rect">
            <a:avLst/>
          </a:prstGeom>
        </p:spPr>
      </p:pic>
    </p:spTree>
    <p:extLst>
      <p:ext uri="{BB962C8B-B14F-4D97-AF65-F5344CB8AC3E}">
        <p14:creationId xmlns:p14="http://schemas.microsoft.com/office/powerpoint/2010/main" val="2040929051"/>
      </p:ext>
    </p:extLst>
  </p:cSld>
  <p:clrMap bg1="lt1" tx1="dk1" bg2="lt2" tx2="dk2" accent1="accent1" accent2="accent2" accent3="accent3" accent4="accent4" accent5="accent5" accent6="accent6" hlink="hlink" folHlink="folHlink"/>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21774" y="-326572"/>
            <a:ext cx="13417916" cy="7184572"/>
          </a:xfrm>
          <a:prstGeom prst="rect">
            <a:avLst/>
          </a:prstGeom>
        </p:spPr>
      </p:pic>
      <p:sp>
        <p:nvSpPr>
          <p:cNvPr id="2" name="Title Placeholder 1"/>
          <p:cNvSpPr>
            <a:spLocks noGrp="1"/>
          </p:cNvSpPr>
          <p:nvPr>
            <p:ph type="title"/>
          </p:nvPr>
        </p:nvSpPr>
        <p:spPr>
          <a:xfrm>
            <a:off x="3497580" y="365125"/>
            <a:ext cx="785622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308860" y="2297429"/>
            <a:ext cx="9044940" cy="3326131"/>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1832610" y="6356350"/>
            <a:ext cx="19621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6FC7E4-14BE-4239-A790-28259DE0EE24}" type="datetimeFigureOut">
              <a:rPr lang="en-US" smtClean="0"/>
              <a:t>4/21/2015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D38015-57D7-4FC2-8709-2AC258526672}" type="slidenum">
              <a:rPr lang="en-US" smtClean="0"/>
              <a:t>‹#›</a:t>
            </a:fld>
            <a:endParaRPr lang="en-US"/>
          </a:p>
        </p:txBody>
      </p:sp>
    </p:spTree>
    <p:extLst>
      <p:ext uri="{BB962C8B-B14F-4D97-AF65-F5344CB8AC3E}">
        <p14:creationId xmlns:p14="http://schemas.microsoft.com/office/powerpoint/2010/main" val="4099911288"/>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8" r:id="rId3"/>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0.jpeg"/><Relationship Id="rId1" Type="http://schemas.openxmlformats.org/officeDocument/2006/relationships/slideLayout" Target="../slideLayouts/slideLayout1.xml"/><Relationship Id="rId5" Type="http://schemas.microsoft.com/office/2007/relationships/hdphoto" Target="../media/hdphoto4.wdp"/><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3.jpg"/><Relationship Id="rId4" Type="http://schemas.microsoft.com/office/2007/relationships/hdphoto" Target="../media/hdphoto5.wdp"/></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7.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44.jpeg"/><Relationship Id="rId1" Type="http://schemas.openxmlformats.org/officeDocument/2006/relationships/slideLayout" Target="../slideLayouts/slideLayout7.xml"/><Relationship Id="rId5" Type="http://schemas.microsoft.com/office/2007/relationships/hdphoto" Target="../media/hdphoto14.wdp"/><Relationship Id="rId4" Type="http://schemas.openxmlformats.org/officeDocument/2006/relationships/image" Target="../media/image45.jpeg"/></Relationships>
</file>

<file path=ppt/slides/_rels/slide4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7.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44.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g"/><Relationship Id="rId1" Type="http://schemas.openxmlformats.org/officeDocument/2006/relationships/slideLayout" Target="../slideLayouts/slideLayout1.xml"/><Relationship Id="rId4" Type="http://schemas.microsoft.com/office/2007/relationships/hdphoto" Target="../media/hdphoto16.wdp"/></Relationships>
</file>

<file path=ppt/slides/_rels/slide46.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microsoft.com/office/2007/relationships/hdphoto" Target="../media/hdphoto19.wdp"/><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microsoft.com/office/2007/relationships/hdphoto" Target="../media/hdphoto20.wdp"/><Relationship Id="rId2" Type="http://schemas.openxmlformats.org/officeDocument/2006/relationships/image" Target="../media/image54.jpeg"/><Relationship Id="rId1" Type="http://schemas.openxmlformats.org/officeDocument/2006/relationships/slideLayout" Target="../slideLayouts/slideLayout1.xml"/><Relationship Id="rId5" Type="http://schemas.microsoft.com/office/2007/relationships/hdphoto" Target="../media/hdphoto21.wdp"/><Relationship Id="rId4" Type="http://schemas.openxmlformats.org/officeDocument/2006/relationships/image" Target="../media/image55.jpe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microsoft.com/office/2007/relationships/hdphoto" Target="../media/hdphoto22.wdp"/><Relationship Id="rId2" Type="http://schemas.openxmlformats.org/officeDocument/2006/relationships/image" Target="../media/image56.jpeg"/><Relationship Id="rId1" Type="http://schemas.openxmlformats.org/officeDocument/2006/relationships/slideLayout" Target="../slideLayouts/slideLayout1.xml"/><Relationship Id="rId5" Type="http://schemas.microsoft.com/office/2007/relationships/hdphoto" Target="../media/hdphoto23.wdp"/><Relationship Id="rId4" Type="http://schemas.openxmlformats.org/officeDocument/2006/relationships/image" Target="../media/image57.jpeg"/></Relationships>
</file>

<file path=ppt/slides/_rels/slide51.xml.rels><?xml version="1.0" encoding="UTF-8" standalone="yes"?>
<Relationships xmlns="http://schemas.openxmlformats.org/package/2006/relationships"><Relationship Id="rId3" Type="http://schemas.microsoft.com/office/2007/relationships/hdphoto" Target="../media/hdphoto24.wdp"/><Relationship Id="rId2" Type="http://schemas.openxmlformats.org/officeDocument/2006/relationships/image" Target="../media/image58.jpeg"/><Relationship Id="rId1" Type="http://schemas.openxmlformats.org/officeDocument/2006/relationships/slideLayout" Target="../slideLayouts/slideLayout1.xml"/><Relationship Id="rId5" Type="http://schemas.microsoft.com/office/2007/relationships/hdphoto" Target="../media/hdphoto25.wdp"/><Relationship Id="rId4" Type="http://schemas.openxmlformats.org/officeDocument/2006/relationships/image" Target="../media/image59.jpeg"/></Relationships>
</file>

<file path=ppt/slides/_rels/slide5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g"/><Relationship Id="rId1" Type="http://schemas.openxmlformats.org/officeDocument/2006/relationships/slideLayout" Target="../slideLayouts/slideLayout1.xml"/><Relationship Id="rId4" Type="http://schemas.microsoft.com/office/2007/relationships/hdphoto" Target="../media/hdphoto26.wdp"/></Relationships>
</file>

<file path=ppt/slides/_rels/slide53.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4.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56.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microsoft.com/office/2007/relationships/hdphoto" Target="../media/hdphoto27.wdp"/><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microsoft.com/office/2007/relationships/hdphoto" Target="../media/hdphoto28.wdp"/><Relationship Id="rId2" Type="http://schemas.openxmlformats.org/officeDocument/2006/relationships/image" Target="../media/image69.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microsoft.com/office/2007/relationships/hdphoto" Target="../media/hdphoto29.wdp"/><Relationship Id="rId2" Type="http://schemas.openxmlformats.org/officeDocument/2006/relationships/image" Target="../media/image71.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microsoft.com/office/2007/relationships/hdphoto" Target="../media/hdphoto30.wdp"/><Relationship Id="rId2" Type="http://schemas.openxmlformats.org/officeDocument/2006/relationships/image" Target="../media/image73.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microsoft.com/office/2007/relationships/hdphoto" Target="../media/hdphoto31.wdp"/><Relationship Id="rId2" Type="http://schemas.openxmlformats.org/officeDocument/2006/relationships/image" Target="../media/image74.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7624" y="1528829"/>
            <a:ext cx="3590167" cy="5047562"/>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0706" y="1528829"/>
            <a:ext cx="2757075" cy="5062699"/>
          </a:xfrm>
          <a:prstGeom prst="rect">
            <a:avLst/>
          </a:prstGeom>
        </p:spPr>
      </p:pic>
      <p:sp>
        <p:nvSpPr>
          <p:cNvPr id="8" name="Title 1"/>
          <p:cNvSpPr txBox="1">
            <a:spLocks/>
          </p:cNvSpPr>
          <p:nvPr/>
        </p:nvSpPr>
        <p:spPr>
          <a:xfrm>
            <a:off x="4875860" y="115326"/>
            <a:ext cx="8766929" cy="769001"/>
          </a:xfrm>
          <a:prstGeom prst="rect">
            <a:avLst/>
          </a:prstGeom>
        </p:spPr>
        <p:txBody>
          <a:bodyPr/>
          <a:lst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smtClean="0">
                <a:solidFill>
                  <a:schemeClr val="bg1"/>
                </a:solidFill>
              </a:rPr>
              <a:t>REGION 3</a:t>
            </a:r>
            <a:endParaRPr lang="en-US" sz="7200" dirty="0">
              <a:solidFill>
                <a:schemeClr val="bg1"/>
              </a:solidFill>
            </a:endParaRPr>
          </a:p>
        </p:txBody>
      </p:sp>
    </p:spTree>
    <p:extLst>
      <p:ext uri="{BB962C8B-B14F-4D97-AF65-F5344CB8AC3E}">
        <p14:creationId xmlns:p14="http://schemas.microsoft.com/office/powerpoint/2010/main" val="31487908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3568" y="1932498"/>
            <a:ext cx="9418085" cy="769001"/>
          </a:xfrm>
        </p:spPr>
        <p:txBody>
          <a:bodyPr/>
          <a:lstStyle/>
          <a:p>
            <a:r>
              <a:rPr lang="en-US" dirty="0" smtClean="0"/>
              <a:t>Opportunities for Further Study</a:t>
            </a:r>
            <a:endParaRPr lang="en-US" dirty="0"/>
          </a:p>
        </p:txBody>
      </p:sp>
      <p:sp>
        <p:nvSpPr>
          <p:cNvPr id="3" name="Content Placeholder 2"/>
          <p:cNvSpPr>
            <a:spLocks noGrp="1"/>
          </p:cNvSpPr>
          <p:nvPr>
            <p:ph idx="1"/>
          </p:nvPr>
        </p:nvSpPr>
        <p:spPr>
          <a:xfrm>
            <a:off x="1586269" y="3277869"/>
            <a:ext cx="9418084" cy="3326131"/>
          </a:xfrm>
        </p:spPr>
        <p:txBody>
          <a:bodyPr/>
          <a:lstStyle/>
          <a:p>
            <a:r>
              <a:rPr lang="en-US" dirty="0" smtClean="0"/>
              <a:t>Study schools that have outperformed for multiple years</a:t>
            </a:r>
          </a:p>
          <a:p>
            <a:endParaRPr lang="en-US" dirty="0" smtClean="0"/>
          </a:p>
          <a:p>
            <a:r>
              <a:rPr lang="en-US" dirty="0" smtClean="0"/>
              <a:t>Look at other achievement areas</a:t>
            </a:r>
          </a:p>
          <a:p>
            <a:pPr marL="0" indent="0">
              <a:buNone/>
            </a:pPr>
            <a:endParaRPr lang="en-US" dirty="0" smtClean="0"/>
          </a:p>
          <a:p>
            <a:r>
              <a:rPr lang="en-US" dirty="0" smtClean="0"/>
              <a:t>Conduct a field study on underperforming schools</a:t>
            </a:r>
            <a:endParaRPr lang="en-US" dirty="0"/>
          </a:p>
        </p:txBody>
      </p:sp>
    </p:spTree>
    <p:extLst>
      <p:ext uri="{BB962C8B-B14F-4D97-AF65-F5344CB8AC3E}">
        <p14:creationId xmlns:p14="http://schemas.microsoft.com/office/powerpoint/2010/main" val="36968612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922361" y="1857081"/>
            <a:ext cx="9044940" cy="769001"/>
          </a:xfrm>
        </p:spPr>
        <p:txBody>
          <a:bodyPr/>
          <a:lstStyle/>
          <a:p>
            <a:r>
              <a:rPr lang="en-US" dirty="0" smtClean="0"/>
              <a:t>For Today</a:t>
            </a:r>
            <a:endParaRPr lang="en-US" dirty="0"/>
          </a:p>
        </p:txBody>
      </p:sp>
      <p:sp>
        <p:nvSpPr>
          <p:cNvPr id="14" name="Content Placeholder 13"/>
          <p:cNvSpPr>
            <a:spLocks noGrp="1"/>
          </p:cNvSpPr>
          <p:nvPr>
            <p:ph idx="1"/>
          </p:nvPr>
        </p:nvSpPr>
        <p:spPr>
          <a:xfrm>
            <a:off x="1922361" y="2826782"/>
            <a:ext cx="9044940" cy="3960517"/>
          </a:xfrm>
        </p:spPr>
        <p:txBody>
          <a:bodyPr/>
          <a:lstStyle/>
          <a:p>
            <a:r>
              <a:rPr lang="en-US" dirty="0" smtClean="0"/>
              <a:t>Five building </a:t>
            </a:r>
            <a:r>
              <a:rPr lang="en-US" dirty="0"/>
              <a:t>s</a:t>
            </a:r>
            <a:r>
              <a:rPr lang="en-US" dirty="0" smtClean="0"/>
              <a:t>tories</a:t>
            </a:r>
          </a:p>
          <a:p>
            <a:r>
              <a:rPr lang="en-US" smtClean="0"/>
              <a:t>Overall study </a:t>
            </a:r>
            <a:r>
              <a:rPr lang="en-US" dirty="0" smtClean="0"/>
              <a:t>findings:</a:t>
            </a:r>
          </a:p>
          <a:p>
            <a:pPr lvl="1"/>
            <a:r>
              <a:rPr lang="en-US" dirty="0"/>
              <a:t>Observed </a:t>
            </a:r>
            <a:r>
              <a:rPr lang="en-US" dirty="0" smtClean="0"/>
              <a:t>evidence</a:t>
            </a:r>
            <a:endParaRPr lang="en-US" dirty="0"/>
          </a:p>
          <a:p>
            <a:pPr lvl="1"/>
            <a:r>
              <a:rPr lang="en-US" dirty="0" smtClean="0"/>
              <a:t>Jump start actions</a:t>
            </a:r>
            <a:endParaRPr lang="en-US" dirty="0"/>
          </a:p>
          <a:p>
            <a:pPr lvl="1"/>
            <a:r>
              <a:rPr lang="en-US" dirty="0"/>
              <a:t>Research </a:t>
            </a:r>
            <a:r>
              <a:rPr lang="en-US" dirty="0" smtClean="0"/>
              <a:t>connections</a:t>
            </a:r>
          </a:p>
          <a:p>
            <a:r>
              <a:rPr lang="en-US" dirty="0" smtClean="0"/>
              <a:t>What it’s not about</a:t>
            </a:r>
          </a:p>
          <a:p>
            <a:r>
              <a:rPr lang="en-US" dirty="0" smtClean="0"/>
              <a:t>Next steps</a:t>
            </a:r>
            <a:br>
              <a:rPr lang="en-US" dirty="0" smtClean="0"/>
            </a:br>
            <a:endParaRPr lang="en-US" dirty="0" smtClean="0"/>
          </a:p>
          <a:p>
            <a:pPr marL="457200" lvl="1" indent="0">
              <a:buNone/>
            </a:pPr>
            <a:endParaRPr lang="en-US" dirty="0" smtClean="0"/>
          </a:p>
        </p:txBody>
      </p:sp>
    </p:spTree>
    <p:extLst>
      <p:ext uri="{BB962C8B-B14F-4D97-AF65-F5344CB8AC3E}">
        <p14:creationId xmlns:p14="http://schemas.microsoft.com/office/powerpoint/2010/main" val="36454351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Caution!</a:t>
            </a:r>
            <a:endParaRPr lang="en-US" dirty="0"/>
          </a:p>
        </p:txBody>
      </p:sp>
      <p:sp>
        <p:nvSpPr>
          <p:cNvPr id="3" name="Subtitle 2"/>
          <p:cNvSpPr>
            <a:spLocks noGrp="1"/>
          </p:cNvSpPr>
          <p:nvPr>
            <p:ph type="subTitle" idx="1"/>
          </p:nvPr>
        </p:nvSpPr>
        <p:spPr>
          <a:xfrm>
            <a:off x="1857080" y="3162299"/>
            <a:ext cx="8130068" cy="1956455"/>
          </a:xfrm>
        </p:spPr>
        <p:txBody>
          <a:bodyPr/>
          <a:lstStyle/>
          <a:p>
            <a:pPr lvl="0">
              <a:lnSpc>
                <a:spcPct val="100000"/>
              </a:lnSpc>
              <a:spcBef>
                <a:spcPts val="0"/>
              </a:spcBef>
              <a:buClr>
                <a:srgbClr val="FF0000"/>
              </a:buClr>
              <a:buSzPct val="100000"/>
            </a:pPr>
            <a:r>
              <a:rPr lang="en-US" sz="2800" dirty="0" smtClean="0">
                <a:sym typeface="Arial"/>
                <a:rtl val="0"/>
              </a:rPr>
              <a:t>All staff and leadership in the buildings noted they </a:t>
            </a:r>
          </a:p>
          <a:p>
            <a:pPr lvl="0">
              <a:lnSpc>
                <a:spcPct val="100000"/>
              </a:lnSpc>
              <a:spcBef>
                <a:spcPts val="0"/>
              </a:spcBef>
              <a:buClr>
                <a:srgbClr val="FF0000"/>
              </a:buClr>
              <a:buSzPct val="100000"/>
            </a:pPr>
            <a:endParaRPr lang="en-US" sz="2800" dirty="0">
              <a:sym typeface="Arial"/>
              <a:rtl val="0"/>
            </a:endParaRPr>
          </a:p>
          <a:p>
            <a:pPr lvl="0">
              <a:lnSpc>
                <a:spcPct val="100000"/>
              </a:lnSpc>
              <a:spcBef>
                <a:spcPts val="0"/>
              </a:spcBef>
              <a:buClr>
                <a:srgbClr val="FF0000"/>
              </a:buClr>
              <a:buSzPct val="100000"/>
            </a:pPr>
            <a:r>
              <a:rPr lang="en-US" sz="2800" dirty="0" smtClean="0">
                <a:sym typeface="Arial"/>
                <a:rtl val="0"/>
              </a:rPr>
              <a:t>were still learning and improving. </a:t>
            </a:r>
            <a:endParaRPr lang="en-US" sz="2800" dirty="0">
              <a:sym typeface="Arial"/>
              <a:rtl val="0"/>
            </a:endParaRPr>
          </a:p>
        </p:txBody>
      </p:sp>
      <p:pic>
        <p:nvPicPr>
          <p:cNvPr id="4" name="Shape 145"/>
          <p:cNvPicPr preferRelativeResize="0"/>
          <p:nvPr/>
        </p:nvPicPr>
        <p:blipFill rotWithShape="1">
          <a:blip r:embed="rId2">
            <a:alphaModFix/>
          </a:blip>
          <a:srcRect/>
          <a:stretch/>
        </p:blipFill>
        <p:spPr>
          <a:xfrm>
            <a:off x="9779916" y="4515438"/>
            <a:ext cx="2209799" cy="2076449"/>
          </a:xfrm>
          <a:prstGeom prst="rect">
            <a:avLst/>
          </a:prstGeom>
          <a:noFill/>
          <a:ln>
            <a:noFill/>
          </a:ln>
        </p:spPr>
      </p:pic>
    </p:spTree>
    <p:extLst>
      <p:ext uri="{BB962C8B-B14F-4D97-AF65-F5344CB8AC3E}">
        <p14:creationId xmlns:p14="http://schemas.microsoft.com/office/powerpoint/2010/main" val="41726302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hape 165"/>
          <p:cNvPicPr preferRelativeResize="0"/>
          <p:nvPr/>
        </p:nvPicPr>
        <p:blipFill rotWithShape="1">
          <a:blip r:embed="rId2">
            <a:alphaModFix/>
          </a:blip>
          <a:srcRect/>
          <a:stretch/>
        </p:blipFill>
        <p:spPr>
          <a:xfrm rot="5400000">
            <a:off x="3703135" y="923367"/>
            <a:ext cx="4861952" cy="7622334"/>
          </a:xfrm>
          <a:prstGeom prst="rect">
            <a:avLst/>
          </a:prstGeom>
          <a:noFill/>
          <a:ln>
            <a:noFill/>
          </a:ln>
        </p:spPr>
      </p:pic>
      <p:sp>
        <p:nvSpPr>
          <p:cNvPr id="4" name="Title 1"/>
          <p:cNvSpPr txBox="1">
            <a:spLocks/>
          </p:cNvSpPr>
          <p:nvPr/>
        </p:nvSpPr>
        <p:spPr>
          <a:xfrm>
            <a:off x="1761220" y="1572569"/>
            <a:ext cx="9015953" cy="624690"/>
          </a:xfrm>
          <a:prstGeom prst="rect">
            <a:avLst/>
          </a:prstGeom>
        </p:spPr>
        <p:txBody>
          <a:bodyPr/>
          <a:lstStyle>
            <a:lvl1pPr algn="ctr" defTabSz="914400" rtl="0" eaLnBrk="1" latinLnBrk="0" hangingPunct="1">
              <a:lnSpc>
                <a:spcPct val="90000"/>
              </a:lnSpc>
              <a:spcBef>
                <a:spcPct val="0"/>
              </a:spcBef>
              <a:buNone/>
              <a:defRPr sz="4200" kern="1200">
                <a:solidFill>
                  <a:schemeClr val="tx1"/>
                </a:solidFill>
                <a:latin typeface="+mj-lt"/>
                <a:ea typeface="+mj-ea"/>
                <a:cs typeface="+mj-cs"/>
              </a:defRPr>
            </a:lvl1pPr>
          </a:lstStyle>
          <a:p>
            <a:r>
              <a:rPr lang="en-US" dirty="0"/>
              <a:t>North Godwin </a:t>
            </a:r>
            <a:r>
              <a:rPr lang="en-US" dirty="0" smtClean="0"/>
              <a:t>Elementary</a:t>
            </a:r>
            <a:br>
              <a:rPr lang="en-US" dirty="0" smtClean="0"/>
            </a:br>
            <a:r>
              <a:rPr lang="en-US" sz="2400" dirty="0" smtClean="0"/>
              <a:t>Godwin Heights Public Schools</a:t>
            </a:r>
            <a:endParaRPr lang="en-US" sz="2400" dirty="0"/>
          </a:p>
        </p:txBody>
      </p:sp>
    </p:spTree>
    <p:extLst>
      <p:ext uri="{BB962C8B-B14F-4D97-AF65-F5344CB8AC3E}">
        <p14:creationId xmlns:p14="http://schemas.microsoft.com/office/powerpoint/2010/main" val="22778622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hape 133"/>
          <p:cNvPicPr preferRelativeResize="0"/>
          <p:nvPr/>
        </p:nvPicPr>
        <p:blipFill rotWithShape="1">
          <a:blip r:embed="rId2">
            <a:alphaModFix/>
          </a:blip>
          <a:srcRect/>
          <a:stretch/>
        </p:blipFill>
        <p:spPr>
          <a:xfrm>
            <a:off x="6625478" y="2380328"/>
            <a:ext cx="5127991" cy="4365722"/>
          </a:xfrm>
          <a:prstGeom prst="rect">
            <a:avLst/>
          </a:prstGeom>
          <a:noFill/>
          <a:ln w="9525" cap="flat">
            <a:solidFill>
              <a:schemeClr val="dk1"/>
            </a:solidFill>
            <a:prstDash val="solid"/>
            <a:miter/>
            <a:headEnd type="none" w="med" len="med"/>
            <a:tailEnd type="none" w="med" len="med"/>
          </a:ln>
        </p:spPr>
      </p:pic>
      <p:sp>
        <p:nvSpPr>
          <p:cNvPr id="2" name="Title 1"/>
          <p:cNvSpPr>
            <a:spLocks noGrp="1"/>
          </p:cNvSpPr>
          <p:nvPr>
            <p:ph type="title"/>
          </p:nvPr>
        </p:nvSpPr>
        <p:spPr>
          <a:xfrm>
            <a:off x="1734532" y="1772242"/>
            <a:ext cx="9619268" cy="509047"/>
          </a:xfrm>
        </p:spPr>
        <p:txBody>
          <a:bodyPr/>
          <a:lstStyle/>
          <a:p>
            <a:r>
              <a:rPr lang="en-US" sz="3200" dirty="0" smtClean="0"/>
              <a:t>North Godwin Elementary Demographics</a:t>
            </a:r>
            <a:endParaRPr lang="en-US" sz="3200" dirty="0"/>
          </a:p>
        </p:txBody>
      </p:sp>
      <p:sp>
        <p:nvSpPr>
          <p:cNvPr id="3" name="Content Placeholder 2"/>
          <p:cNvSpPr>
            <a:spLocks noGrp="1"/>
          </p:cNvSpPr>
          <p:nvPr>
            <p:ph idx="1"/>
          </p:nvPr>
        </p:nvSpPr>
        <p:spPr>
          <a:xfrm>
            <a:off x="366938" y="2875176"/>
            <a:ext cx="5468254" cy="3032641"/>
          </a:xfrm>
        </p:spPr>
        <p:txBody>
          <a:bodyPr/>
          <a:lstStyle/>
          <a:p>
            <a:r>
              <a:rPr lang="en-US" sz="2000" dirty="0" smtClean="0"/>
              <a:t>Total District Enrollment: 2,274</a:t>
            </a:r>
          </a:p>
          <a:p>
            <a:r>
              <a:rPr lang="en-US" sz="2000" dirty="0" smtClean="0"/>
              <a:t>Number of Elementary Schools in District: 2</a:t>
            </a:r>
          </a:p>
          <a:p>
            <a:r>
              <a:rPr lang="en-US" sz="2000" dirty="0" smtClean="0"/>
              <a:t>Total Building Enrollment: 438</a:t>
            </a:r>
          </a:p>
          <a:p>
            <a:r>
              <a:rPr lang="en-US" sz="2000" dirty="0" smtClean="0"/>
              <a:t>Grade Levels Served: K-4</a:t>
            </a:r>
          </a:p>
          <a:p>
            <a:r>
              <a:rPr lang="en-US" sz="2000" dirty="0" smtClean="0"/>
              <a:t>Bilingual: 31.74%</a:t>
            </a:r>
          </a:p>
          <a:p>
            <a:r>
              <a:rPr lang="en-US" sz="2000" dirty="0" smtClean="0"/>
              <a:t>Free/Reduced Percentages: 89.3%</a:t>
            </a:r>
          </a:p>
          <a:p>
            <a:r>
              <a:rPr lang="en-US" sz="2000" dirty="0" smtClean="0"/>
              <a:t>Special Education: 13%</a:t>
            </a:r>
          </a:p>
          <a:p>
            <a:r>
              <a:rPr lang="en-US" sz="2000" dirty="0" smtClean="0"/>
              <a:t>Ethnicity Breakdown:</a:t>
            </a:r>
            <a:endParaRPr lang="en-US" sz="2000" dirty="0"/>
          </a:p>
        </p:txBody>
      </p:sp>
      <p:pic>
        <p:nvPicPr>
          <p:cNvPr id="4" name="table"/>
          <p:cNvPicPr>
            <a:picLocks noChangeAspect="1"/>
          </p:cNvPicPr>
          <p:nvPr/>
        </p:nvPicPr>
        <p:blipFill>
          <a:blip r:embed="rId3"/>
          <a:stretch>
            <a:fillRect/>
          </a:stretch>
        </p:blipFill>
        <p:spPr>
          <a:xfrm>
            <a:off x="703084" y="6020259"/>
            <a:ext cx="4952999" cy="725791"/>
          </a:xfrm>
          <a:prstGeom prst="rect">
            <a:avLst/>
          </a:prstGeom>
        </p:spPr>
      </p:pic>
      <p:sp>
        <p:nvSpPr>
          <p:cNvPr id="7" name="Rectangle 6"/>
          <p:cNvSpPr/>
          <p:nvPr/>
        </p:nvSpPr>
        <p:spPr>
          <a:xfrm>
            <a:off x="9189473" y="547674"/>
            <a:ext cx="2826415" cy="369332"/>
          </a:xfrm>
          <a:prstGeom prst="rect">
            <a:avLst/>
          </a:prstGeom>
        </p:spPr>
        <p:txBody>
          <a:bodyPr wrap="none">
            <a:spAutoFit/>
          </a:bodyPr>
          <a:lstStyle/>
          <a:p>
            <a:pPr algn="r"/>
            <a:r>
              <a:rPr lang="en-US" dirty="0">
                <a:solidFill>
                  <a:schemeClr val="bg1"/>
                </a:solidFill>
              </a:rPr>
              <a:t>North Godwin Elementary</a:t>
            </a:r>
          </a:p>
        </p:txBody>
      </p:sp>
      <p:pic>
        <p:nvPicPr>
          <p:cNvPr id="6" name="Picture 5"/>
          <p:cNvPicPr>
            <a:picLocks noChangeAspect="1"/>
          </p:cNvPicPr>
          <p:nvPr/>
        </p:nvPicPr>
        <p:blipFill>
          <a:blip r:embed="rId4"/>
          <a:stretch>
            <a:fillRect/>
          </a:stretch>
        </p:blipFill>
        <p:spPr>
          <a:xfrm>
            <a:off x="10866078" y="4391496"/>
            <a:ext cx="487722" cy="310923"/>
          </a:xfrm>
          <a:prstGeom prst="rect">
            <a:avLst/>
          </a:prstGeom>
        </p:spPr>
      </p:pic>
    </p:spTree>
    <p:extLst>
      <p:ext uri="{BB962C8B-B14F-4D97-AF65-F5344CB8AC3E}">
        <p14:creationId xmlns:p14="http://schemas.microsoft.com/office/powerpoint/2010/main" val="24353146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334960" y="1640083"/>
            <a:ext cx="9991544" cy="769001"/>
          </a:xfrm>
        </p:spPr>
        <p:txBody>
          <a:bodyPr/>
          <a:lstStyle/>
          <a:p>
            <a:r>
              <a:rPr lang="en-US" dirty="0" smtClean="0"/>
              <a:t>Emergent Themes</a:t>
            </a:r>
            <a:endParaRPr lang="en-US" dirty="0"/>
          </a:p>
        </p:txBody>
      </p:sp>
      <p:sp>
        <p:nvSpPr>
          <p:cNvPr id="6" name="Content Placeholder 5"/>
          <p:cNvSpPr>
            <a:spLocks noGrp="1"/>
          </p:cNvSpPr>
          <p:nvPr>
            <p:ph idx="1"/>
          </p:nvPr>
        </p:nvSpPr>
        <p:spPr>
          <a:xfrm>
            <a:off x="325306" y="2883133"/>
            <a:ext cx="9991545" cy="3326131"/>
          </a:xfrm>
        </p:spPr>
        <p:txBody>
          <a:bodyPr/>
          <a:lstStyle/>
          <a:p>
            <a:r>
              <a:rPr lang="en-US" sz="2000" dirty="0" smtClean="0"/>
              <a:t>A courageous principal as sacred guardian of </a:t>
            </a:r>
            <a:br>
              <a:rPr lang="en-US" sz="2000" dirty="0" smtClean="0"/>
            </a:br>
            <a:r>
              <a:rPr lang="en-US" sz="2000" dirty="0" smtClean="0"/>
              <a:t>“Who’s on the Bus”</a:t>
            </a:r>
          </a:p>
          <a:p>
            <a:r>
              <a:rPr lang="en-US" sz="2000" dirty="0" smtClean="0"/>
              <a:t>Layers of support</a:t>
            </a:r>
          </a:p>
          <a:p>
            <a:r>
              <a:rPr lang="en-US" sz="2000" dirty="0" smtClean="0"/>
              <a:t>Student centered instruction</a:t>
            </a:r>
          </a:p>
          <a:p>
            <a:r>
              <a:rPr lang="en-US" sz="2000" dirty="0" smtClean="0"/>
              <a:t>“We Are Family”</a:t>
            </a:r>
          </a:p>
          <a:p>
            <a:r>
              <a:rPr lang="en-US" sz="2000" dirty="0" smtClean="0"/>
              <a:t>“Data that makes sense to teachers and students”</a:t>
            </a:r>
          </a:p>
          <a:p>
            <a:r>
              <a:rPr lang="en-US" sz="2000" dirty="0" smtClean="0"/>
              <a:t>Education is not just a profession, </a:t>
            </a:r>
            <a:br>
              <a:rPr lang="en-US" sz="2000" dirty="0" smtClean="0"/>
            </a:br>
            <a:r>
              <a:rPr lang="en-US" sz="2000" dirty="0" smtClean="0"/>
              <a:t>it’s a calling: We Must</a:t>
            </a:r>
            <a:r>
              <a:rPr lang="en-US" dirty="0"/>
              <a:t>!</a:t>
            </a:r>
          </a:p>
        </p:txBody>
      </p:sp>
      <p:pic>
        <p:nvPicPr>
          <p:cNvPr id="7" name="Shape 181"/>
          <p:cNvPicPr preferRelativeResize="0"/>
          <p:nvPr/>
        </p:nvPicPr>
        <p:blipFill rotWithShape="1">
          <a:blip r:embed="rId2">
            <a:alphaModFix/>
          </a:blip>
          <a:srcRect/>
          <a:stretch/>
        </p:blipFill>
        <p:spPr>
          <a:xfrm>
            <a:off x="6815579" y="2883133"/>
            <a:ext cx="5066907" cy="3800180"/>
          </a:xfrm>
          <a:prstGeom prst="rect">
            <a:avLst/>
          </a:prstGeom>
          <a:noFill/>
          <a:ln>
            <a:noFill/>
          </a:ln>
        </p:spPr>
      </p:pic>
      <p:sp>
        <p:nvSpPr>
          <p:cNvPr id="8" name="Rectangle 7"/>
          <p:cNvSpPr/>
          <p:nvPr/>
        </p:nvSpPr>
        <p:spPr>
          <a:xfrm>
            <a:off x="9189473" y="547674"/>
            <a:ext cx="2826415" cy="369332"/>
          </a:xfrm>
          <a:prstGeom prst="rect">
            <a:avLst/>
          </a:prstGeom>
        </p:spPr>
        <p:txBody>
          <a:bodyPr wrap="none">
            <a:spAutoFit/>
          </a:bodyPr>
          <a:lstStyle/>
          <a:p>
            <a:pPr algn="r"/>
            <a:r>
              <a:rPr lang="en-US" dirty="0">
                <a:solidFill>
                  <a:schemeClr val="bg1"/>
                </a:solidFill>
              </a:rPr>
              <a:t>North Godwin Elementary</a:t>
            </a:r>
          </a:p>
        </p:txBody>
      </p:sp>
    </p:spTree>
    <p:extLst>
      <p:ext uri="{BB962C8B-B14F-4D97-AF65-F5344CB8AC3E}">
        <p14:creationId xmlns:p14="http://schemas.microsoft.com/office/powerpoint/2010/main" val="31364523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8984" y="1578272"/>
            <a:ext cx="9044940" cy="769001"/>
          </a:xfrm>
        </p:spPr>
        <p:txBody>
          <a:bodyPr/>
          <a:lstStyle/>
          <a:p>
            <a:r>
              <a:rPr lang="en-US" dirty="0" smtClean="0"/>
              <a:t>Courageous Principal</a:t>
            </a:r>
            <a:endParaRPr lang="en-US" dirty="0"/>
          </a:p>
        </p:txBody>
      </p:sp>
      <p:sp>
        <p:nvSpPr>
          <p:cNvPr id="3" name="Content Placeholder 2"/>
          <p:cNvSpPr>
            <a:spLocks noGrp="1"/>
          </p:cNvSpPr>
          <p:nvPr>
            <p:ph idx="1"/>
          </p:nvPr>
        </p:nvSpPr>
        <p:spPr>
          <a:xfrm>
            <a:off x="366939" y="2347273"/>
            <a:ext cx="9044940" cy="4026231"/>
          </a:xfrm>
        </p:spPr>
        <p:txBody>
          <a:bodyPr/>
          <a:lstStyle/>
          <a:p>
            <a:r>
              <a:rPr lang="en-US" dirty="0" smtClean="0"/>
              <a:t>Teacher candidates must teach a “live classroom” in front of hiring committee</a:t>
            </a:r>
          </a:p>
          <a:p>
            <a:r>
              <a:rPr lang="en-US" dirty="0" smtClean="0"/>
              <a:t>“You earn respect when you get rid of people who aren’t effective.” </a:t>
            </a:r>
          </a:p>
          <a:p>
            <a:r>
              <a:rPr lang="en-US" dirty="0" smtClean="0"/>
              <a:t>“It’s not about fear but everyone knows the expectation is high.”</a:t>
            </a:r>
          </a:p>
          <a:p>
            <a:r>
              <a:rPr lang="en-US" dirty="0" smtClean="0"/>
              <a:t>“We screen dozens of teachers per job opening with one question screener interviews: ‘Why should we </a:t>
            </a:r>
            <a:r>
              <a:rPr lang="en-US" dirty="0"/>
              <a:t> </a:t>
            </a:r>
            <a:r>
              <a:rPr lang="en-US" dirty="0" smtClean="0"/>
              <a:t>hire you?’”</a:t>
            </a:r>
            <a:endParaRPr lang="en-US" dirty="0"/>
          </a:p>
        </p:txBody>
      </p:sp>
      <p:pic>
        <p:nvPicPr>
          <p:cNvPr id="4" name="Shape 102"/>
          <p:cNvPicPr preferRelativeResize="0">
            <a:picLocks noGrp="1"/>
          </p:cNvPicPr>
          <p:nvPr/>
        </p:nvPicPr>
        <p:blipFill rotWithShape="1">
          <a:blip r:embed="rId2">
            <a:alphaModFix/>
            <a:extLst>
              <a:ext uri="{BEBA8EAE-BF5A-486C-A8C5-ECC9F3942E4B}">
                <a14:imgProps xmlns:a14="http://schemas.microsoft.com/office/drawing/2010/main">
                  <a14:imgLayer r:embed="rId3">
                    <a14:imgEffect>
                      <a14:brightnessContrast bright="21000"/>
                    </a14:imgEffect>
                  </a14:imgLayer>
                </a14:imgProps>
              </a:ext>
            </a:extLst>
          </a:blip>
          <a:srcRect/>
          <a:stretch/>
        </p:blipFill>
        <p:spPr>
          <a:xfrm rot="5400000">
            <a:off x="8425572" y="3150102"/>
            <a:ext cx="4304351" cy="2698694"/>
          </a:xfrm>
          <a:prstGeom prst="rect">
            <a:avLst/>
          </a:prstGeom>
          <a:noFill/>
          <a:ln>
            <a:noFill/>
          </a:ln>
        </p:spPr>
      </p:pic>
      <p:sp>
        <p:nvSpPr>
          <p:cNvPr id="5" name="Rectangle 4"/>
          <p:cNvSpPr/>
          <p:nvPr/>
        </p:nvSpPr>
        <p:spPr>
          <a:xfrm>
            <a:off x="9189473" y="547674"/>
            <a:ext cx="2826415" cy="369332"/>
          </a:xfrm>
          <a:prstGeom prst="rect">
            <a:avLst/>
          </a:prstGeom>
        </p:spPr>
        <p:txBody>
          <a:bodyPr wrap="none">
            <a:spAutoFit/>
          </a:bodyPr>
          <a:lstStyle/>
          <a:p>
            <a:pPr algn="r"/>
            <a:r>
              <a:rPr lang="en-US" dirty="0">
                <a:solidFill>
                  <a:schemeClr val="bg1"/>
                </a:solidFill>
              </a:rPr>
              <a:t>North Godwin Elementary</a:t>
            </a:r>
          </a:p>
        </p:txBody>
      </p:sp>
    </p:spTree>
    <p:extLst>
      <p:ext uri="{BB962C8B-B14F-4D97-AF65-F5344CB8AC3E}">
        <p14:creationId xmlns:p14="http://schemas.microsoft.com/office/powerpoint/2010/main" val="33233639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Layers of Support</a:t>
            </a:r>
            <a:endParaRPr lang="en-US" dirty="0"/>
          </a:p>
        </p:txBody>
      </p:sp>
      <p:sp>
        <p:nvSpPr>
          <p:cNvPr id="3" name="Content Placeholder 2"/>
          <p:cNvSpPr>
            <a:spLocks noGrp="1"/>
          </p:cNvSpPr>
          <p:nvPr>
            <p:ph sz="half" idx="1"/>
          </p:nvPr>
        </p:nvSpPr>
        <p:spPr>
          <a:xfrm>
            <a:off x="838199" y="2997724"/>
            <a:ext cx="6350001" cy="3271101"/>
          </a:xfrm>
        </p:spPr>
        <p:txBody>
          <a:bodyPr/>
          <a:lstStyle/>
          <a:p>
            <a:r>
              <a:rPr lang="en-US" dirty="0" smtClean="0"/>
              <a:t>Native speaking ELL support staff</a:t>
            </a:r>
          </a:p>
          <a:p>
            <a:r>
              <a:rPr lang="en-US" dirty="0" err="1" smtClean="0"/>
              <a:t>Rtl</a:t>
            </a:r>
            <a:r>
              <a:rPr lang="en-US" dirty="0" smtClean="0"/>
              <a:t> model in place: 1</a:t>
            </a:r>
            <a:r>
              <a:rPr lang="en-US" baseline="30000" dirty="0" smtClean="0"/>
              <a:t>st</a:t>
            </a:r>
            <a:r>
              <a:rPr lang="en-US" dirty="0" smtClean="0"/>
              <a:t> Core, 2</a:t>
            </a:r>
            <a:r>
              <a:rPr lang="en-US" baseline="30000" dirty="0" smtClean="0"/>
              <a:t>nd</a:t>
            </a:r>
            <a:r>
              <a:rPr lang="en-US" dirty="0" smtClean="0"/>
              <a:t> TAG, 3</a:t>
            </a:r>
            <a:r>
              <a:rPr lang="en-US" baseline="30000" dirty="0" smtClean="0"/>
              <a:t>rd</a:t>
            </a:r>
            <a:r>
              <a:rPr lang="en-US" dirty="0" smtClean="0"/>
              <a:t> Child Study</a:t>
            </a:r>
          </a:p>
          <a:p>
            <a:r>
              <a:rPr lang="en-US" dirty="0" smtClean="0"/>
              <a:t>After-school and summer programs</a:t>
            </a:r>
          </a:p>
          <a:p>
            <a:r>
              <a:rPr lang="en-US" dirty="0" smtClean="0"/>
              <a:t>One </a:t>
            </a:r>
            <a:r>
              <a:rPr lang="en-US" dirty="0"/>
              <a:t>i</a:t>
            </a:r>
            <a:r>
              <a:rPr lang="en-US" dirty="0" smtClean="0"/>
              <a:t>nstructional </a:t>
            </a:r>
            <a:r>
              <a:rPr lang="en-US" dirty="0"/>
              <a:t>c</a:t>
            </a:r>
            <a:r>
              <a:rPr lang="en-US" dirty="0" smtClean="0"/>
              <a:t>oach per building: model lessons, mostly in ELA</a:t>
            </a:r>
          </a:p>
          <a:p>
            <a:r>
              <a:rPr lang="en-US" dirty="0" smtClean="0"/>
              <a:t>No district level curriculum director</a:t>
            </a:r>
            <a:endParaRPr lang="en-US" dirty="0"/>
          </a:p>
        </p:txBody>
      </p:sp>
      <p:pic>
        <p:nvPicPr>
          <p:cNvPr id="6" name="Shape 197"/>
          <p:cNvPicPr preferRelativeResize="0"/>
          <p:nvPr/>
        </p:nvPicPr>
        <p:blipFill rotWithShape="1">
          <a:blip r:embed="rId2">
            <a:alphaModFix/>
            <a:extLst>
              <a:ext uri="{BEBA8EAE-BF5A-486C-A8C5-ECC9F3942E4B}">
                <a14:imgProps xmlns:a14="http://schemas.microsoft.com/office/drawing/2010/main">
                  <a14:imgLayer r:embed="rId3">
                    <a14:imgEffect>
                      <a14:brightnessContrast bright="14000"/>
                    </a14:imgEffect>
                  </a14:imgLayer>
                </a14:imgProps>
              </a:ext>
            </a:extLst>
          </a:blip>
          <a:srcRect/>
          <a:stretch/>
        </p:blipFill>
        <p:spPr>
          <a:xfrm rot="5400000">
            <a:off x="7801100" y="2408367"/>
            <a:ext cx="3809998" cy="4196862"/>
          </a:xfrm>
          <a:prstGeom prst="rect">
            <a:avLst/>
          </a:prstGeom>
          <a:noFill/>
          <a:ln>
            <a:noFill/>
          </a:ln>
        </p:spPr>
      </p:pic>
      <p:sp>
        <p:nvSpPr>
          <p:cNvPr id="7" name="Rectangle 6"/>
          <p:cNvSpPr/>
          <p:nvPr/>
        </p:nvSpPr>
        <p:spPr>
          <a:xfrm>
            <a:off x="9189473" y="547674"/>
            <a:ext cx="2826415" cy="369332"/>
          </a:xfrm>
          <a:prstGeom prst="rect">
            <a:avLst/>
          </a:prstGeom>
        </p:spPr>
        <p:txBody>
          <a:bodyPr wrap="none">
            <a:spAutoFit/>
          </a:bodyPr>
          <a:lstStyle/>
          <a:p>
            <a:pPr algn="r"/>
            <a:r>
              <a:rPr lang="en-US" dirty="0">
                <a:solidFill>
                  <a:schemeClr val="bg1"/>
                </a:solidFill>
              </a:rPr>
              <a:t>North Godwin Elementary</a:t>
            </a:r>
          </a:p>
        </p:txBody>
      </p:sp>
    </p:spTree>
    <p:extLst>
      <p:ext uri="{BB962C8B-B14F-4D97-AF65-F5344CB8AC3E}">
        <p14:creationId xmlns:p14="http://schemas.microsoft.com/office/powerpoint/2010/main" val="32337087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 Centered Instruction</a:t>
            </a:r>
            <a:endParaRPr lang="en-US" dirty="0"/>
          </a:p>
        </p:txBody>
      </p:sp>
      <p:sp>
        <p:nvSpPr>
          <p:cNvPr id="3" name="Content Placeholder 2"/>
          <p:cNvSpPr>
            <a:spLocks noGrp="1"/>
          </p:cNvSpPr>
          <p:nvPr>
            <p:ph idx="1"/>
          </p:nvPr>
        </p:nvSpPr>
        <p:spPr>
          <a:xfrm>
            <a:off x="366938" y="2949331"/>
            <a:ext cx="9044940" cy="3326131"/>
          </a:xfrm>
        </p:spPr>
        <p:txBody>
          <a:bodyPr/>
          <a:lstStyle/>
          <a:p>
            <a:r>
              <a:rPr lang="en-US" dirty="0" smtClean="0"/>
              <a:t>Teachers act as facilitators</a:t>
            </a:r>
          </a:p>
          <a:p>
            <a:r>
              <a:rPr lang="en-US" dirty="0" smtClean="0"/>
              <a:t>Strong core </a:t>
            </a:r>
            <a:r>
              <a:rPr lang="en-US" dirty="0"/>
              <a:t>c</a:t>
            </a:r>
            <a:r>
              <a:rPr lang="en-US" dirty="0" smtClean="0"/>
              <a:t>urriculum</a:t>
            </a:r>
          </a:p>
          <a:p>
            <a:r>
              <a:rPr lang="en-US" dirty="0" smtClean="0"/>
              <a:t>Interventions scheduled </a:t>
            </a:r>
            <a:br>
              <a:rPr lang="en-US" dirty="0" smtClean="0"/>
            </a:br>
            <a:r>
              <a:rPr lang="en-US" dirty="0" smtClean="0"/>
              <a:t>AFTER 80% of whole class masters</a:t>
            </a:r>
          </a:p>
          <a:p>
            <a:r>
              <a:rPr lang="en-US" dirty="0" smtClean="0"/>
              <a:t>Smart 7 Test Taking Skills</a:t>
            </a:r>
          </a:p>
          <a:p>
            <a:r>
              <a:rPr lang="en-US" dirty="0" smtClean="0"/>
              <a:t>Every minute is intentional</a:t>
            </a:r>
          </a:p>
          <a:p>
            <a:r>
              <a:rPr lang="en-US" dirty="0" smtClean="0"/>
              <a:t>Gradual Release of Responsibility</a:t>
            </a:r>
            <a:endParaRPr lang="en-US" dirty="0"/>
          </a:p>
        </p:txBody>
      </p:sp>
      <p:pic>
        <p:nvPicPr>
          <p:cNvPr id="4" name="Shape 196"/>
          <p:cNvPicPr preferRelativeResize="0"/>
          <p:nvPr/>
        </p:nvPicPr>
        <p:blipFill rotWithShape="1">
          <a:blip r:embed="rId2">
            <a:alphaModFix/>
          </a:blip>
          <a:srcRect/>
          <a:stretch/>
        </p:blipFill>
        <p:spPr>
          <a:xfrm>
            <a:off x="6748021" y="2669296"/>
            <a:ext cx="5181600" cy="3886200"/>
          </a:xfrm>
          <a:prstGeom prst="rect">
            <a:avLst/>
          </a:prstGeom>
          <a:noFill/>
          <a:ln>
            <a:noFill/>
          </a:ln>
        </p:spPr>
      </p:pic>
      <p:sp>
        <p:nvSpPr>
          <p:cNvPr id="5" name="Rectangle 4"/>
          <p:cNvSpPr/>
          <p:nvPr/>
        </p:nvSpPr>
        <p:spPr>
          <a:xfrm>
            <a:off x="9189473" y="547674"/>
            <a:ext cx="2826415" cy="369332"/>
          </a:xfrm>
          <a:prstGeom prst="rect">
            <a:avLst/>
          </a:prstGeom>
        </p:spPr>
        <p:txBody>
          <a:bodyPr wrap="none">
            <a:spAutoFit/>
          </a:bodyPr>
          <a:lstStyle/>
          <a:p>
            <a:pPr algn="r"/>
            <a:r>
              <a:rPr lang="en-US" dirty="0">
                <a:solidFill>
                  <a:schemeClr val="bg1"/>
                </a:solidFill>
              </a:rPr>
              <a:t>North Godwin Elementary</a:t>
            </a:r>
          </a:p>
        </p:txBody>
      </p:sp>
    </p:spTree>
    <p:extLst>
      <p:ext uri="{BB962C8B-B14F-4D97-AF65-F5344CB8AC3E}">
        <p14:creationId xmlns:p14="http://schemas.microsoft.com/office/powerpoint/2010/main" val="34157341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204" y="1668547"/>
            <a:ext cx="9391122" cy="731873"/>
          </a:xfrm>
        </p:spPr>
        <p:txBody>
          <a:bodyPr/>
          <a:lstStyle/>
          <a:p>
            <a:r>
              <a:rPr lang="en-US" dirty="0" smtClean="0"/>
              <a:t>We Are Family</a:t>
            </a:r>
            <a:endParaRPr lang="en-US" dirty="0"/>
          </a:p>
        </p:txBody>
      </p:sp>
      <p:sp>
        <p:nvSpPr>
          <p:cNvPr id="3" name="Content Placeholder 2"/>
          <p:cNvSpPr>
            <a:spLocks noGrp="1"/>
          </p:cNvSpPr>
          <p:nvPr>
            <p:ph idx="1"/>
          </p:nvPr>
        </p:nvSpPr>
        <p:spPr>
          <a:xfrm>
            <a:off x="1197204" y="2553403"/>
            <a:ext cx="10156596" cy="1104195"/>
          </a:xfrm>
        </p:spPr>
        <p:txBody>
          <a:bodyPr/>
          <a:lstStyle/>
          <a:p>
            <a:r>
              <a:rPr lang="en-US" dirty="0" smtClean="0"/>
              <a:t>Whole staff training in PLC model</a:t>
            </a:r>
          </a:p>
          <a:p>
            <a:r>
              <a:rPr lang="en-US" dirty="0" smtClean="0"/>
              <a:t>Abundant evidence of collaboration and shared leadership</a:t>
            </a:r>
            <a:endParaRPr lang="en-US" dirty="0"/>
          </a:p>
        </p:txBody>
      </p:sp>
      <p:pic>
        <p:nvPicPr>
          <p:cNvPr id="4" name="Shape 203"/>
          <p:cNvPicPr preferRelativeResize="0">
            <a:picLocks noGrp="1"/>
          </p:cNvPicPr>
          <p:nvPr/>
        </p:nvPicPr>
        <p:blipFill rotWithShape="1">
          <a:blip r:embed="rId2">
            <a:alphaModFix/>
          </a:blip>
          <a:srcRect/>
          <a:stretch/>
        </p:blipFill>
        <p:spPr>
          <a:xfrm>
            <a:off x="1781741" y="3650324"/>
            <a:ext cx="3894583" cy="2920157"/>
          </a:xfrm>
          <a:prstGeom prst="rect">
            <a:avLst/>
          </a:prstGeom>
          <a:noFill/>
          <a:ln>
            <a:noFill/>
          </a:ln>
        </p:spPr>
      </p:pic>
      <p:pic>
        <p:nvPicPr>
          <p:cNvPr id="5" name="Shape 204"/>
          <p:cNvPicPr preferRelativeResize="0">
            <a:picLocks noGrp="1"/>
          </p:cNvPicPr>
          <p:nvPr/>
        </p:nvPicPr>
        <p:blipFill rotWithShape="1">
          <a:blip r:embed="rId3">
            <a:alphaModFix/>
          </a:blip>
          <a:srcRect/>
          <a:stretch/>
        </p:blipFill>
        <p:spPr>
          <a:xfrm>
            <a:off x="6694783" y="3650324"/>
            <a:ext cx="3893543" cy="2920157"/>
          </a:xfrm>
          <a:prstGeom prst="rect">
            <a:avLst/>
          </a:prstGeom>
          <a:noFill/>
          <a:ln>
            <a:noFill/>
          </a:ln>
        </p:spPr>
      </p:pic>
      <p:sp>
        <p:nvSpPr>
          <p:cNvPr id="6" name="Rectangle 5"/>
          <p:cNvSpPr/>
          <p:nvPr/>
        </p:nvSpPr>
        <p:spPr>
          <a:xfrm>
            <a:off x="9189473" y="547674"/>
            <a:ext cx="2826415" cy="369332"/>
          </a:xfrm>
          <a:prstGeom prst="rect">
            <a:avLst/>
          </a:prstGeom>
        </p:spPr>
        <p:txBody>
          <a:bodyPr wrap="none">
            <a:spAutoFit/>
          </a:bodyPr>
          <a:lstStyle/>
          <a:p>
            <a:pPr algn="r"/>
            <a:r>
              <a:rPr lang="en-US" dirty="0">
                <a:solidFill>
                  <a:schemeClr val="bg1"/>
                </a:solidFill>
              </a:rPr>
              <a:t>North Godwin Elementary</a:t>
            </a:r>
          </a:p>
        </p:txBody>
      </p:sp>
    </p:spTree>
    <p:extLst>
      <p:ext uri="{BB962C8B-B14F-4D97-AF65-F5344CB8AC3E}">
        <p14:creationId xmlns:p14="http://schemas.microsoft.com/office/powerpoint/2010/main" val="2680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46006"/>
            <a:ext cx="12192000" cy="769001"/>
          </a:xfrm>
        </p:spPr>
        <p:txBody>
          <a:bodyPr/>
          <a:lstStyle/>
          <a:p>
            <a:r>
              <a:rPr lang="en-US" dirty="0" smtClean="0"/>
              <a:t>The Purpose of RNN</a:t>
            </a:r>
            <a:endParaRPr lang="en-US" dirty="0"/>
          </a:p>
        </p:txBody>
      </p:sp>
      <p:sp>
        <p:nvSpPr>
          <p:cNvPr id="3" name="Content Placeholder 2"/>
          <p:cNvSpPr>
            <a:spLocks noGrp="1"/>
          </p:cNvSpPr>
          <p:nvPr>
            <p:ph idx="1"/>
          </p:nvPr>
        </p:nvSpPr>
        <p:spPr>
          <a:xfrm>
            <a:off x="2308860" y="3115707"/>
            <a:ext cx="9044940" cy="3326131"/>
          </a:xfrm>
        </p:spPr>
        <p:txBody>
          <a:bodyPr/>
          <a:lstStyle/>
          <a:p>
            <a:r>
              <a:rPr lang="en-US" dirty="0" smtClean="0"/>
              <a:t>There is a moral and economic imperative to the relentless pursuit of early literacy</a:t>
            </a:r>
          </a:p>
          <a:p>
            <a:r>
              <a:rPr lang="en-US" dirty="0" smtClean="0"/>
              <a:t>Every student deserves a</a:t>
            </a:r>
            <a:r>
              <a:rPr lang="en-US" dirty="0"/>
              <a:t> </a:t>
            </a:r>
            <a:r>
              <a:rPr lang="en-US" dirty="0" smtClean="0"/>
              <a:t>“Heart Attack Protocol”</a:t>
            </a:r>
          </a:p>
          <a:p>
            <a:r>
              <a:rPr lang="en-US" dirty="0" smtClean="0"/>
              <a:t>We must collectively own our successes and struggles</a:t>
            </a:r>
          </a:p>
          <a:p>
            <a:r>
              <a:rPr lang="en-US" dirty="0" smtClean="0"/>
              <a:t>We can achieve more together than we have independently</a:t>
            </a:r>
            <a:endParaRPr lang="en-US" dirty="0"/>
          </a:p>
        </p:txBody>
      </p:sp>
    </p:spTree>
    <p:extLst>
      <p:ext uri="{BB962C8B-B14F-4D97-AF65-F5344CB8AC3E}">
        <p14:creationId xmlns:p14="http://schemas.microsoft.com/office/powerpoint/2010/main" val="38198958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082616" y="1574276"/>
            <a:ext cx="9044940" cy="769001"/>
          </a:xfrm>
        </p:spPr>
        <p:txBody>
          <a:bodyPr/>
          <a:lstStyle/>
          <a:p>
            <a:r>
              <a:rPr lang="en-US" dirty="0" smtClean="0"/>
              <a:t>Data Makes Sense to Teachers and Students</a:t>
            </a:r>
            <a:endParaRPr lang="en-US" dirty="0"/>
          </a:p>
        </p:txBody>
      </p:sp>
      <p:sp>
        <p:nvSpPr>
          <p:cNvPr id="5" name="Content Placeholder 4"/>
          <p:cNvSpPr>
            <a:spLocks noGrp="1"/>
          </p:cNvSpPr>
          <p:nvPr>
            <p:ph idx="1"/>
          </p:nvPr>
        </p:nvSpPr>
        <p:spPr>
          <a:xfrm>
            <a:off x="394259" y="3000547"/>
            <a:ext cx="4695255" cy="3883302"/>
          </a:xfrm>
        </p:spPr>
        <p:txBody>
          <a:bodyPr/>
          <a:lstStyle/>
          <a:p>
            <a:r>
              <a:rPr lang="en-US" sz="2200" dirty="0" smtClean="0"/>
              <a:t>Knowledge of where students are </a:t>
            </a:r>
            <a:br>
              <a:rPr lang="en-US" sz="2200" dirty="0" smtClean="0"/>
            </a:br>
            <a:r>
              <a:rPr lang="en-US" sz="2200" dirty="0" smtClean="0"/>
              <a:t>academically at all times</a:t>
            </a:r>
          </a:p>
          <a:p>
            <a:r>
              <a:rPr lang="en-US" sz="2200" dirty="0" smtClean="0"/>
              <a:t>Data wall and use by staff and students</a:t>
            </a:r>
          </a:p>
          <a:p>
            <a:r>
              <a:rPr lang="en-US" sz="2200" dirty="0" smtClean="0"/>
              <a:t>Support in reviewing data</a:t>
            </a:r>
          </a:p>
          <a:p>
            <a:r>
              <a:rPr lang="en-US" sz="2200" dirty="0" smtClean="0"/>
              <a:t>Students know where they are </a:t>
            </a:r>
            <a:br>
              <a:rPr lang="en-US" sz="2200" dirty="0" smtClean="0"/>
            </a:br>
            <a:r>
              <a:rPr lang="en-US" sz="2200" dirty="0" smtClean="0"/>
              <a:t>(programs, </a:t>
            </a:r>
            <a:r>
              <a:rPr lang="en-US" sz="2200" dirty="0"/>
              <a:t>r</a:t>
            </a:r>
            <a:r>
              <a:rPr lang="en-US" sz="2200" dirty="0" smtClean="0"/>
              <a:t>eading level, goals    &amp; expectations)</a:t>
            </a:r>
          </a:p>
          <a:p>
            <a:r>
              <a:rPr lang="en-US" sz="2200" dirty="0" smtClean="0"/>
              <a:t>Accelerated Reader</a:t>
            </a:r>
            <a:endParaRPr lang="en-US" sz="2200" dirty="0"/>
          </a:p>
        </p:txBody>
      </p:sp>
      <p:pic>
        <p:nvPicPr>
          <p:cNvPr id="6" name="Shape 212"/>
          <p:cNvPicPr preferRelativeResize="0"/>
          <p:nvPr/>
        </p:nvPicPr>
        <p:blipFill rotWithShape="1">
          <a:blip r:embed="rId2">
            <a:alphaModFix/>
            <a:extLst>
              <a:ext uri="{BEBA8EAE-BF5A-486C-A8C5-ECC9F3942E4B}">
                <a14:imgProps xmlns:a14="http://schemas.microsoft.com/office/drawing/2010/main">
                  <a14:imgLayer r:embed="rId3">
                    <a14:imgEffect>
                      <a14:brightnessContrast bright="46000"/>
                    </a14:imgEffect>
                  </a14:imgLayer>
                </a14:imgProps>
              </a:ext>
            </a:extLst>
          </a:blip>
          <a:srcRect/>
          <a:stretch/>
        </p:blipFill>
        <p:spPr>
          <a:xfrm rot="10800000">
            <a:off x="5219713" y="3326402"/>
            <a:ext cx="3516577" cy="2532338"/>
          </a:xfrm>
          <a:prstGeom prst="rect">
            <a:avLst/>
          </a:prstGeom>
          <a:noFill/>
          <a:ln>
            <a:noFill/>
          </a:ln>
        </p:spPr>
      </p:pic>
      <p:pic>
        <p:nvPicPr>
          <p:cNvPr id="7" name="Shape 173"/>
          <p:cNvPicPr preferRelativeResize="0"/>
          <p:nvPr/>
        </p:nvPicPr>
        <p:blipFill rotWithShape="1">
          <a:blip r:embed="rId4">
            <a:alphaModFix/>
            <a:extLst>
              <a:ext uri="{BEBA8EAE-BF5A-486C-A8C5-ECC9F3942E4B}">
                <a14:imgProps xmlns:a14="http://schemas.microsoft.com/office/drawing/2010/main">
                  <a14:imgLayer r:embed="rId5">
                    <a14:imgEffect>
                      <a14:brightnessContrast bright="33000"/>
                    </a14:imgEffect>
                  </a14:imgLayer>
                </a14:imgProps>
              </a:ext>
            </a:extLst>
          </a:blip>
          <a:srcRect/>
          <a:stretch/>
        </p:blipFill>
        <p:spPr>
          <a:xfrm rot="5400000">
            <a:off x="9119213" y="3203876"/>
            <a:ext cx="2532339" cy="2777391"/>
          </a:xfrm>
          <a:prstGeom prst="rect">
            <a:avLst/>
          </a:prstGeom>
          <a:noFill/>
          <a:ln>
            <a:noFill/>
          </a:ln>
        </p:spPr>
      </p:pic>
      <p:sp>
        <p:nvSpPr>
          <p:cNvPr id="8" name="Rectangle 7"/>
          <p:cNvSpPr/>
          <p:nvPr/>
        </p:nvSpPr>
        <p:spPr>
          <a:xfrm>
            <a:off x="9189473" y="547674"/>
            <a:ext cx="2826415" cy="369332"/>
          </a:xfrm>
          <a:prstGeom prst="rect">
            <a:avLst/>
          </a:prstGeom>
        </p:spPr>
        <p:txBody>
          <a:bodyPr wrap="none">
            <a:spAutoFit/>
          </a:bodyPr>
          <a:lstStyle/>
          <a:p>
            <a:pPr algn="r"/>
            <a:r>
              <a:rPr lang="en-US" dirty="0">
                <a:solidFill>
                  <a:schemeClr val="bg1"/>
                </a:solidFill>
              </a:rPr>
              <a:t>North Godwin Elementary</a:t>
            </a:r>
          </a:p>
        </p:txBody>
      </p:sp>
    </p:spTree>
    <p:extLst>
      <p:ext uri="{BB962C8B-B14F-4D97-AF65-F5344CB8AC3E}">
        <p14:creationId xmlns:p14="http://schemas.microsoft.com/office/powerpoint/2010/main" val="31138065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500" y="1659118"/>
            <a:ext cx="9639300" cy="1477782"/>
          </a:xfrm>
        </p:spPr>
        <p:txBody>
          <a:bodyPr/>
          <a:lstStyle/>
          <a:p>
            <a:r>
              <a:rPr lang="en-US" dirty="0" smtClean="0"/>
              <a:t>Education is Not Just a Profession, It’s a Calling</a:t>
            </a:r>
            <a:endParaRPr lang="en-US" dirty="0"/>
          </a:p>
        </p:txBody>
      </p:sp>
      <p:sp>
        <p:nvSpPr>
          <p:cNvPr id="3" name="Content Placeholder 2"/>
          <p:cNvSpPr>
            <a:spLocks noGrp="1"/>
          </p:cNvSpPr>
          <p:nvPr>
            <p:ph idx="1"/>
          </p:nvPr>
        </p:nvSpPr>
        <p:spPr>
          <a:xfrm>
            <a:off x="348086" y="3440784"/>
            <a:ext cx="5147742" cy="2589581"/>
          </a:xfrm>
        </p:spPr>
        <p:txBody>
          <a:bodyPr/>
          <a:lstStyle/>
          <a:p>
            <a:r>
              <a:rPr lang="en-US" dirty="0" smtClean="0"/>
              <a:t>“No one gives up” mindset</a:t>
            </a:r>
          </a:p>
          <a:p>
            <a:r>
              <a:rPr lang="en-US" dirty="0" smtClean="0"/>
              <a:t>Sense of urgency for </a:t>
            </a:r>
            <a:br>
              <a:rPr lang="en-US" dirty="0" smtClean="0"/>
            </a:br>
            <a:r>
              <a:rPr lang="en-US" dirty="0" smtClean="0"/>
              <a:t>every child</a:t>
            </a:r>
          </a:p>
          <a:p>
            <a:r>
              <a:rPr lang="en-US" dirty="0" smtClean="0"/>
              <a:t>Ticket out of poverty; hopefulness</a:t>
            </a:r>
          </a:p>
          <a:p>
            <a:r>
              <a:rPr lang="en-US" dirty="0" smtClean="0"/>
              <a:t>A high-morale family school culture</a:t>
            </a:r>
            <a:endParaRPr lang="en-US" dirty="0"/>
          </a:p>
        </p:txBody>
      </p:sp>
      <p:pic>
        <p:nvPicPr>
          <p:cNvPr id="4" name="Shape 221"/>
          <p:cNvPicPr preferRelativeResize="0"/>
          <p:nvPr/>
        </p:nvPicPr>
        <p:blipFill rotWithShape="1">
          <a:blip r:embed="rId3">
            <a:alphaModFix/>
            <a:extLst>
              <a:ext uri="{BEBA8EAE-BF5A-486C-A8C5-ECC9F3942E4B}">
                <a14:imgProps xmlns:a14="http://schemas.microsoft.com/office/drawing/2010/main">
                  <a14:imgLayer r:embed="rId4">
                    <a14:imgEffect>
                      <a14:brightnessContrast bright="23000"/>
                    </a14:imgEffect>
                  </a14:imgLayer>
                </a14:imgProps>
              </a:ext>
            </a:extLst>
          </a:blip>
          <a:srcRect/>
          <a:stretch/>
        </p:blipFill>
        <p:spPr>
          <a:xfrm>
            <a:off x="5605678" y="3246026"/>
            <a:ext cx="3712452" cy="2784339"/>
          </a:xfrm>
          <a:prstGeom prst="rect">
            <a:avLst/>
          </a:prstGeom>
          <a:noFill/>
          <a:ln w="28575">
            <a:solidFill>
              <a:schemeClr val="tx1"/>
            </a:solidFill>
          </a:ln>
        </p:spPr>
      </p:pic>
      <p:pic>
        <p:nvPicPr>
          <p:cNvPr id="5" name="Shape 223"/>
          <p:cNvPicPr preferRelativeResize="0"/>
          <p:nvPr/>
        </p:nvPicPr>
        <p:blipFill rotWithShape="1">
          <a:blip r:embed="rId5">
            <a:alphaModFix/>
          </a:blip>
          <a:srcRect/>
          <a:stretch/>
        </p:blipFill>
        <p:spPr>
          <a:xfrm rot="5400000">
            <a:off x="9372598" y="3444798"/>
            <a:ext cx="2784338" cy="2386796"/>
          </a:xfrm>
          <a:prstGeom prst="rect">
            <a:avLst/>
          </a:prstGeom>
          <a:noFill/>
          <a:ln w="28575">
            <a:solidFill>
              <a:schemeClr val="tx1"/>
            </a:solidFill>
          </a:ln>
        </p:spPr>
      </p:pic>
      <p:sp>
        <p:nvSpPr>
          <p:cNvPr id="6" name="Rectangle 5"/>
          <p:cNvSpPr/>
          <p:nvPr/>
        </p:nvSpPr>
        <p:spPr>
          <a:xfrm>
            <a:off x="9189473" y="547674"/>
            <a:ext cx="2826415" cy="369332"/>
          </a:xfrm>
          <a:prstGeom prst="rect">
            <a:avLst/>
          </a:prstGeom>
        </p:spPr>
        <p:txBody>
          <a:bodyPr wrap="none">
            <a:spAutoFit/>
          </a:bodyPr>
          <a:lstStyle/>
          <a:p>
            <a:pPr algn="r"/>
            <a:r>
              <a:rPr lang="en-US" dirty="0">
                <a:solidFill>
                  <a:schemeClr val="bg1"/>
                </a:solidFill>
              </a:rPr>
              <a:t>North Godwin Elementary</a:t>
            </a:r>
          </a:p>
        </p:txBody>
      </p:sp>
    </p:spTree>
    <p:extLst>
      <p:ext uri="{BB962C8B-B14F-4D97-AF65-F5344CB8AC3E}">
        <p14:creationId xmlns:p14="http://schemas.microsoft.com/office/powerpoint/2010/main" val="5288028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 Hands on Deck!</a:t>
            </a:r>
            <a:endParaRPr lang="en-US" dirty="0"/>
          </a:p>
        </p:txBody>
      </p:sp>
      <p:sp>
        <p:nvSpPr>
          <p:cNvPr id="3" name="Content Placeholder 2"/>
          <p:cNvSpPr>
            <a:spLocks noGrp="1"/>
          </p:cNvSpPr>
          <p:nvPr>
            <p:ph idx="1"/>
          </p:nvPr>
        </p:nvSpPr>
        <p:spPr>
          <a:xfrm>
            <a:off x="373183" y="2901951"/>
            <a:ext cx="5671358" cy="3326131"/>
          </a:xfrm>
        </p:spPr>
        <p:txBody>
          <a:bodyPr/>
          <a:lstStyle/>
          <a:p>
            <a:r>
              <a:rPr lang="en-US" sz="2200" dirty="0" smtClean="0"/>
              <a:t>Utilize all volunteers</a:t>
            </a:r>
          </a:p>
          <a:p>
            <a:r>
              <a:rPr lang="en-US" sz="2200" dirty="0" smtClean="0"/>
              <a:t>Focus on whole </a:t>
            </a:r>
            <a:r>
              <a:rPr lang="en-US" sz="2200" dirty="0"/>
              <a:t>c</a:t>
            </a:r>
            <a:r>
              <a:rPr lang="en-US" sz="2200" dirty="0" smtClean="0"/>
              <a:t>hild,                       w whole </a:t>
            </a:r>
            <a:r>
              <a:rPr lang="en-US" sz="2200" dirty="0"/>
              <a:t>f</a:t>
            </a:r>
            <a:r>
              <a:rPr lang="en-US" sz="2200" dirty="0" smtClean="0"/>
              <a:t>amily</a:t>
            </a:r>
          </a:p>
          <a:p>
            <a:r>
              <a:rPr lang="en-US" sz="2200" dirty="0" smtClean="0"/>
              <a:t>Shared responsibility for all</a:t>
            </a:r>
          </a:p>
          <a:p>
            <a:r>
              <a:rPr lang="en-US" sz="2200" dirty="0" smtClean="0"/>
              <a:t>Purposeful and intentional </a:t>
            </a:r>
            <a:br>
              <a:rPr lang="en-US" sz="2200" dirty="0" smtClean="0"/>
            </a:br>
            <a:r>
              <a:rPr lang="en-US" sz="2200" dirty="0" smtClean="0"/>
              <a:t>family/community involvement</a:t>
            </a:r>
          </a:p>
          <a:p>
            <a:r>
              <a:rPr lang="en-US" sz="2200" dirty="0" smtClean="0"/>
              <a:t>Summer school</a:t>
            </a:r>
          </a:p>
          <a:p>
            <a:r>
              <a:rPr lang="en-US" sz="2200" dirty="0" smtClean="0"/>
              <a:t>Transportation to PAT</a:t>
            </a:r>
            <a:endParaRPr lang="en-US" sz="2200" dirty="0"/>
          </a:p>
        </p:txBody>
      </p:sp>
      <p:pic>
        <p:nvPicPr>
          <p:cNvPr id="4" name="Shape 230"/>
          <p:cNvPicPr preferRelativeResize="0"/>
          <p:nvPr/>
        </p:nvPicPr>
        <p:blipFill rotWithShape="1">
          <a:blip r:embed="rId2">
            <a:alphaModFix/>
          </a:blip>
          <a:srcRect/>
          <a:stretch/>
        </p:blipFill>
        <p:spPr>
          <a:xfrm>
            <a:off x="5002565" y="2885031"/>
            <a:ext cx="3737674" cy="2803256"/>
          </a:xfrm>
          <a:prstGeom prst="rect">
            <a:avLst/>
          </a:prstGeom>
          <a:noFill/>
          <a:ln>
            <a:noFill/>
          </a:ln>
        </p:spPr>
      </p:pic>
      <p:pic>
        <p:nvPicPr>
          <p:cNvPr id="5" name="Shape 232"/>
          <p:cNvPicPr preferRelativeResize="0"/>
          <p:nvPr/>
        </p:nvPicPr>
        <p:blipFill rotWithShape="1">
          <a:blip r:embed="rId3">
            <a:alphaModFix/>
          </a:blip>
          <a:srcRect/>
          <a:stretch/>
        </p:blipFill>
        <p:spPr>
          <a:xfrm>
            <a:off x="8902851" y="2883092"/>
            <a:ext cx="3144106" cy="2824373"/>
          </a:xfrm>
          <a:prstGeom prst="rect">
            <a:avLst/>
          </a:prstGeom>
          <a:noFill/>
          <a:ln>
            <a:noFill/>
          </a:ln>
        </p:spPr>
      </p:pic>
      <p:sp>
        <p:nvSpPr>
          <p:cNvPr id="6" name="Rectangle 5"/>
          <p:cNvSpPr/>
          <p:nvPr/>
        </p:nvSpPr>
        <p:spPr>
          <a:xfrm>
            <a:off x="9189473" y="547674"/>
            <a:ext cx="2826415" cy="369332"/>
          </a:xfrm>
          <a:prstGeom prst="rect">
            <a:avLst/>
          </a:prstGeom>
        </p:spPr>
        <p:txBody>
          <a:bodyPr wrap="none">
            <a:spAutoFit/>
          </a:bodyPr>
          <a:lstStyle/>
          <a:p>
            <a:pPr algn="r"/>
            <a:r>
              <a:rPr lang="en-US" dirty="0">
                <a:solidFill>
                  <a:schemeClr val="bg1"/>
                </a:solidFill>
              </a:rPr>
              <a:t>North Godwin Elementary</a:t>
            </a:r>
          </a:p>
        </p:txBody>
      </p:sp>
    </p:spTree>
    <p:extLst>
      <p:ext uri="{BB962C8B-B14F-4D97-AF65-F5344CB8AC3E}">
        <p14:creationId xmlns:p14="http://schemas.microsoft.com/office/powerpoint/2010/main" val="6803753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hape 237"/>
          <p:cNvPicPr preferRelativeResize="0"/>
          <p:nvPr/>
        </p:nvPicPr>
        <p:blipFill rotWithShape="1">
          <a:blip r:embed="rId2">
            <a:alphaModFix/>
          </a:blip>
          <a:srcRect/>
          <a:stretch/>
        </p:blipFill>
        <p:spPr>
          <a:xfrm>
            <a:off x="1703026" y="1917699"/>
            <a:ext cx="9023453" cy="5476793"/>
          </a:xfrm>
          <a:prstGeom prst="rect">
            <a:avLst/>
          </a:prstGeom>
          <a:noFill/>
          <a:ln>
            <a:noFill/>
          </a:ln>
        </p:spPr>
      </p:pic>
      <p:sp>
        <p:nvSpPr>
          <p:cNvPr id="2" name="Title 1"/>
          <p:cNvSpPr>
            <a:spLocks noGrp="1"/>
          </p:cNvSpPr>
          <p:nvPr>
            <p:ph type="title"/>
          </p:nvPr>
        </p:nvSpPr>
        <p:spPr>
          <a:xfrm>
            <a:off x="1827208" y="1538212"/>
            <a:ext cx="9015953" cy="624690"/>
          </a:xfrm>
        </p:spPr>
        <p:txBody>
          <a:bodyPr/>
          <a:lstStyle/>
          <a:p>
            <a:r>
              <a:rPr lang="en-US" dirty="0" smtClean="0"/>
              <a:t>Lakeshore Elementary</a:t>
            </a:r>
            <a:br>
              <a:rPr lang="en-US" dirty="0" smtClean="0"/>
            </a:br>
            <a:r>
              <a:rPr lang="en-US" sz="2400" dirty="0" smtClean="0"/>
              <a:t>West Ottawa Public Schools</a:t>
            </a:r>
            <a:endParaRPr lang="en-US" sz="2400" dirty="0"/>
          </a:p>
        </p:txBody>
      </p:sp>
      <p:sp>
        <p:nvSpPr>
          <p:cNvPr id="4" name="Rectangle 3"/>
          <p:cNvSpPr/>
          <p:nvPr/>
        </p:nvSpPr>
        <p:spPr>
          <a:xfrm>
            <a:off x="9522898" y="547674"/>
            <a:ext cx="2492990" cy="369332"/>
          </a:xfrm>
          <a:prstGeom prst="rect">
            <a:avLst/>
          </a:prstGeom>
        </p:spPr>
        <p:txBody>
          <a:bodyPr wrap="none">
            <a:spAutoFit/>
          </a:bodyPr>
          <a:lstStyle/>
          <a:p>
            <a:pPr algn="r"/>
            <a:r>
              <a:rPr lang="en-US" dirty="0" smtClean="0">
                <a:solidFill>
                  <a:schemeClr val="bg1"/>
                </a:solidFill>
              </a:rPr>
              <a:t>Lakeshore Elementary</a:t>
            </a:r>
            <a:endParaRPr lang="en-US" dirty="0">
              <a:solidFill>
                <a:schemeClr val="bg1"/>
              </a:solidFill>
            </a:endParaRPr>
          </a:p>
        </p:txBody>
      </p:sp>
    </p:spTree>
    <p:extLst>
      <p:ext uri="{BB962C8B-B14F-4D97-AF65-F5344CB8AC3E}">
        <p14:creationId xmlns:p14="http://schemas.microsoft.com/office/powerpoint/2010/main" val="4308503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734532" y="1772242"/>
            <a:ext cx="9619268" cy="509047"/>
          </a:xfrm>
        </p:spPr>
        <p:txBody>
          <a:bodyPr/>
          <a:lstStyle/>
          <a:p>
            <a:r>
              <a:rPr lang="en-US" sz="3200" dirty="0" smtClean="0"/>
              <a:t>Lakeshore Demographics</a:t>
            </a:r>
            <a:endParaRPr lang="en-US" sz="3200" dirty="0"/>
          </a:p>
        </p:txBody>
      </p:sp>
      <p:sp>
        <p:nvSpPr>
          <p:cNvPr id="6" name="Content Placeholder 2"/>
          <p:cNvSpPr>
            <a:spLocks noGrp="1"/>
          </p:cNvSpPr>
          <p:nvPr>
            <p:ph idx="1"/>
          </p:nvPr>
        </p:nvSpPr>
        <p:spPr>
          <a:xfrm>
            <a:off x="366938" y="2875176"/>
            <a:ext cx="5468254" cy="3032641"/>
          </a:xfrm>
        </p:spPr>
        <p:txBody>
          <a:bodyPr/>
          <a:lstStyle/>
          <a:p>
            <a:r>
              <a:rPr lang="en-US" sz="2000" dirty="0" smtClean="0"/>
              <a:t>Total District Enrollment: 7,215</a:t>
            </a:r>
          </a:p>
          <a:p>
            <a:r>
              <a:rPr lang="en-US" sz="2000" dirty="0" smtClean="0"/>
              <a:t>School Enrollment: 403 students</a:t>
            </a:r>
          </a:p>
          <a:p>
            <a:r>
              <a:rPr lang="en-US" sz="2000" dirty="0" smtClean="0"/>
              <a:t>Grade Levels Served: K-5</a:t>
            </a:r>
          </a:p>
          <a:p>
            <a:r>
              <a:rPr lang="en-US" sz="2000" dirty="0" smtClean="0"/>
              <a:t>Bilingual: 17.87%</a:t>
            </a:r>
          </a:p>
          <a:p>
            <a:r>
              <a:rPr lang="en-US" sz="2000" dirty="0" smtClean="0"/>
              <a:t>Free/Reduced Percentages: 43.1%</a:t>
            </a:r>
          </a:p>
          <a:p>
            <a:r>
              <a:rPr lang="en-US" sz="2000" dirty="0" smtClean="0"/>
              <a:t>Special Education: 7.2%</a:t>
            </a:r>
          </a:p>
          <a:p>
            <a:r>
              <a:rPr lang="en-US" sz="2000" dirty="0" smtClean="0"/>
              <a:t>Ethnicity Breakdown:</a:t>
            </a:r>
            <a:endParaRPr lang="en-US" sz="2000" dirty="0"/>
          </a:p>
        </p:txBody>
      </p:sp>
      <p:pic>
        <p:nvPicPr>
          <p:cNvPr id="8" name="Shape 205"/>
          <p:cNvPicPr preferRelativeResize="0"/>
          <p:nvPr/>
        </p:nvPicPr>
        <p:blipFill rotWithShape="1">
          <a:blip r:embed="rId2">
            <a:alphaModFix/>
          </a:blip>
          <a:srcRect/>
          <a:stretch/>
        </p:blipFill>
        <p:spPr>
          <a:xfrm>
            <a:off x="6544166" y="2370546"/>
            <a:ext cx="5389199" cy="4041900"/>
          </a:xfrm>
          <a:prstGeom prst="rect">
            <a:avLst/>
          </a:prstGeom>
          <a:noFill/>
          <a:ln w="9525" cap="flat">
            <a:solidFill>
              <a:schemeClr val="dk1"/>
            </a:solidFill>
            <a:prstDash val="solid"/>
            <a:miter/>
            <a:headEnd type="none" w="med" len="med"/>
            <a:tailEnd type="none" w="med" len="med"/>
          </a:ln>
        </p:spPr>
      </p:pic>
      <p:pic>
        <p:nvPicPr>
          <p:cNvPr id="9" name="table"/>
          <p:cNvPicPr>
            <a:picLocks noChangeAspect="1"/>
          </p:cNvPicPr>
          <p:nvPr/>
        </p:nvPicPr>
        <p:blipFill>
          <a:blip r:embed="rId3"/>
          <a:stretch>
            <a:fillRect/>
          </a:stretch>
        </p:blipFill>
        <p:spPr>
          <a:xfrm>
            <a:off x="700940" y="5775913"/>
            <a:ext cx="4519950" cy="725791"/>
          </a:xfrm>
          <a:prstGeom prst="rect">
            <a:avLst/>
          </a:prstGeom>
        </p:spPr>
      </p:pic>
      <p:sp>
        <p:nvSpPr>
          <p:cNvPr id="10" name="Rectangle 9"/>
          <p:cNvSpPr/>
          <p:nvPr/>
        </p:nvSpPr>
        <p:spPr>
          <a:xfrm>
            <a:off x="9522898" y="547674"/>
            <a:ext cx="2492990" cy="369332"/>
          </a:xfrm>
          <a:prstGeom prst="rect">
            <a:avLst/>
          </a:prstGeom>
        </p:spPr>
        <p:txBody>
          <a:bodyPr wrap="none">
            <a:spAutoFit/>
          </a:bodyPr>
          <a:lstStyle/>
          <a:p>
            <a:pPr algn="r"/>
            <a:r>
              <a:rPr lang="en-US" dirty="0" smtClean="0">
                <a:solidFill>
                  <a:schemeClr val="bg1"/>
                </a:solidFill>
              </a:rPr>
              <a:t>Lakeshore Elementary</a:t>
            </a:r>
            <a:endParaRPr lang="en-US" dirty="0">
              <a:solidFill>
                <a:schemeClr val="bg1"/>
              </a:solidFill>
            </a:endParaRPr>
          </a:p>
        </p:txBody>
      </p:sp>
      <p:pic>
        <p:nvPicPr>
          <p:cNvPr id="2" name="Picture 1"/>
          <p:cNvPicPr>
            <a:picLocks noChangeAspect="1"/>
          </p:cNvPicPr>
          <p:nvPr/>
        </p:nvPicPr>
        <p:blipFill>
          <a:blip r:embed="rId4"/>
          <a:stretch>
            <a:fillRect/>
          </a:stretch>
        </p:blipFill>
        <p:spPr>
          <a:xfrm>
            <a:off x="8845860" y="3579367"/>
            <a:ext cx="487722" cy="310923"/>
          </a:xfrm>
          <a:prstGeom prst="rect">
            <a:avLst/>
          </a:prstGeom>
        </p:spPr>
      </p:pic>
    </p:spTree>
    <p:extLst>
      <p:ext uri="{BB962C8B-B14F-4D97-AF65-F5344CB8AC3E}">
        <p14:creationId xmlns:p14="http://schemas.microsoft.com/office/powerpoint/2010/main" val="14976866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422227"/>
            <a:ext cx="9144000" cy="703839"/>
          </a:xfrm>
        </p:spPr>
        <p:txBody>
          <a:bodyPr/>
          <a:lstStyle/>
          <a:p>
            <a:r>
              <a:rPr lang="en-US" dirty="0" smtClean="0"/>
              <a:t>MEAP Scores</a:t>
            </a:r>
            <a:endParaRPr lang="en-US" dirty="0"/>
          </a:p>
        </p:txBody>
      </p:sp>
      <p:pic>
        <p:nvPicPr>
          <p:cNvPr id="4" name="Shape 261"/>
          <p:cNvPicPr preferRelativeResize="0">
            <a:picLocks noGrp="1"/>
          </p:cNvPicPr>
          <p:nvPr/>
        </p:nvPicPr>
        <p:blipFill rotWithShape="1">
          <a:blip r:embed="rId2">
            <a:alphaModFix/>
          </a:blip>
          <a:srcRect/>
          <a:stretch/>
        </p:blipFill>
        <p:spPr>
          <a:xfrm>
            <a:off x="6806541" y="2589198"/>
            <a:ext cx="5181600" cy="3870205"/>
          </a:xfrm>
          <a:prstGeom prst="rect">
            <a:avLst/>
          </a:prstGeom>
          <a:noFill/>
          <a:ln>
            <a:noFill/>
          </a:ln>
        </p:spPr>
      </p:pic>
      <p:pic>
        <p:nvPicPr>
          <p:cNvPr id="5" name="Shape 260"/>
          <p:cNvPicPr preferRelativeResize="0"/>
          <p:nvPr/>
        </p:nvPicPr>
        <p:blipFill rotWithShape="1">
          <a:blip r:embed="rId3">
            <a:alphaModFix/>
          </a:blip>
          <a:srcRect/>
          <a:stretch/>
        </p:blipFill>
        <p:spPr>
          <a:xfrm>
            <a:off x="783771" y="2506662"/>
            <a:ext cx="5181600" cy="4351338"/>
          </a:xfrm>
          <a:prstGeom prst="rect">
            <a:avLst/>
          </a:prstGeom>
          <a:noFill/>
          <a:ln>
            <a:noFill/>
          </a:ln>
        </p:spPr>
      </p:pic>
      <p:sp>
        <p:nvSpPr>
          <p:cNvPr id="6" name="Rectangle 5"/>
          <p:cNvSpPr/>
          <p:nvPr/>
        </p:nvSpPr>
        <p:spPr>
          <a:xfrm>
            <a:off x="9522898" y="547674"/>
            <a:ext cx="2492990" cy="369332"/>
          </a:xfrm>
          <a:prstGeom prst="rect">
            <a:avLst/>
          </a:prstGeom>
        </p:spPr>
        <p:txBody>
          <a:bodyPr wrap="none">
            <a:spAutoFit/>
          </a:bodyPr>
          <a:lstStyle/>
          <a:p>
            <a:pPr algn="r"/>
            <a:r>
              <a:rPr lang="en-US" dirty="0" smtClean="0">
                <a:solidFill>
                  <a:schemeClr val="bg1"/>
                </a:solidFill>
              </a:rPr>
              <a:t>Lakeshore Elementary</a:t>
            </a:r>
            <a:endParaRPr lang="en-US" dirty="0">
              <a:solidFill>
                <a:schemeClr val="bg1"/>
              </a:solidFill>
            </a:endParaRPr>
          </a:p>
        </p:txBody>
      </p:sp>
    </p:spTree>
    <p:extLst>
      <p:ext uri="{BB962C8B-B14F-4D97-AF65-F5344CB8AC3E}">
        <p14:creationId xmlns:p14="http://schemas.microsoft.com/office/powerpoint/2010/main" val="22010746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362256" y="1904217"/>
            <a:ext cx="9991544" cy="769001"/>
          </a:xfrm>
        </p:spPr>
        <p:txBody>
          <a:bodyPr/>
          <a:lstStyle/>
          <a:p>
            <a:r>
              <a:rPr lang="en-US" dirty="0" smtClean="0"/>
              <a:t>Emergent Themes</a:t>
            </a:r>
            <a:endParaRPr lang="en-US" dirty="0"/>
          </a:p>
        </p:txBody>
      </p:sp>
      <p:sp>
        <p:nvSpPr>
          <p:cNvPr id="6" name="Content Placeholder 5"/>
          <p:cNvSpPr>
            <a:spLocks noGrp="1"/>
          </p:cNvSpPr>
          <p:nvPr>
            <p:ph idx="1"/>
          </p:nvPr>
        </p:nvSpPr>
        <p:spPr>
          <a:xfrm>
            <a:off x="337182" y="3060694"/>
            <a:ext cx="7239276" cy="3326131"/>
          </a:xfrm>
        </p:spPr>
        <p:txBody>
          <a:bodyPr/>
          <a:lstStyle/>
          <a:p>
            <a:r>
              <a:rPr lang="en-US" sz="2400" dirty="0" smtClean="0"/>
              <a:t>Leadership that “sets the destination” and then “walks with” the staff toward that destination</a:t>
            </a:r>
          </a:p>
          <a:p>
            <a:r>
              <a:rPr lang="en-US" sz="2400" dirty="0" smtClean="0"/>
              <a:t>Tight schedule/flexible instruction</a:t>
            </a:r>
          </a:p>
          <a:p>
            <a:r>
              <a:rPr lang="en-US" sz="2400" dirty="0" smtClean="0"/>
              <a:t>A focus on DOING SOMETHING with the data</a:t>
            </a:r>
          </a:p>
          <a:p>
            <a:r>
              <a:rPr lang="en-US" sz="2400" dirty="0" smtClean="0"/>
              <a:t>Supported and guaranteed interventions</a:t>
            </a:r>
          </a:p>
          <a:p>
            <a:r>
              <a:rPr lang="en-US" sz="2400" dirty="0" smtClean="0"/>
              <a:t>Parent volunteers target reading</a:t>
            </a:r>
          </a:p>
          <a:p>
            <a:r>
              <a:rPr lang="en-US" sz="2400" dirty="0" smtClean="0"/>
              <a:t>Culture of professional pride</a:t>
            </a:r>
          </a:p>
        </p:txBody>
      </p:sp>
      <p:pic>
        <p:nvPicPr>
          <p:cNvPr id="8" name="Shape 184"/>
          <p:cNvPicPr preferRelativeResize="0">
            <a:picLocks noGrp="1"/>
          </p:cNvPicPr>
          <p:nvPr/>
        </p:nvPicPr>
        <p:blipFill rotWithShape="1">
          <a:blip r:embed="rId2">
            <a:alphaModFix/>
            <a:extLst>
              <a:ext uri="{BEBA8EAE-BF5A-486C-A8C5-ECC9F3942E4B}">
                <a14:imgProps xmlns:a14="http://schemas.microsoft.com/office/drawing/2010/main">
                  <a14:imgLayer r:embed="rId3">
                    <a14:imgEffect>
                      <a14:brightnessContrast bright="23000"/>
                    </a14:imgEffect>
                  </a14:imgLayer>
                </a14:imgProps>
              </a:ext>
            </a:extLst>
          </a:blip>
          <a:srcRect r="23530" b="23550"/>
          <a:stretch/>
        </p:blipFill>
        <p:spPr>
          <a:xfrm>
            <a:off x="7772400" y="3060694"/>
            <a:ext cx="3962400" cy="2971007"/>
          </a:xfrm>
          <a:prstGeom prst="rect">
            <a:avLst/>
          </a:prstGeom>
          <a:noFill/>
          <a:ln>
            <a:noFill/>
          </a:ln>
        </p:spPr>
      </p:pic>
      <p:sp>
        <p:nvSpPr>
          <p:cNvPr id="9" name="Rectangle 8"/>
          <p:cNvSpPr/>
          <p:nvPr/>
        </p:nvSpPr>
        <p:spPr>
          <a:xfrm>
            <a:off x="9522898" y="547674"/>
            <a:ext cx="2492990" cy="369332"/>
          </a:xfrm>
          <a:prstGeom prst="rect">
            <a:avLst/>
          </a:prstGeom>
        </p:spPr>
        <p:txBody>
          <a:bodyPr wrap="none">
            <a:spAutoFit/>
          </a:bodyPr>
          <a:lstStyle/>
          <a:p>
            <a:pPr algn="r"/>
            <a:r>
              <a:rPr lang="en-US" dirty="0" smtClean="0">
                <a:solidFill>
                  <a:schemeClr val="bg1"/>
                </a:solidFill>
              </a:rPr>
              <a:t>Lakeshore Elementary</a:t>
            </a:r>
            <a:endParaRPr lang="en-US" dirty="0">
              <a:solidFill>
                <a:schemeClr val="bg1"/>
              </a:solidFill>
            </a:endParaRPr>
          </a:p>
        </p:txBody>
      </p:sp>
    </p:spTree>
    <p:extLst>
      <p:ext uri="{BB962C8B-B14F-4D97-AF65-F5344CB8AC3E}">
        <p14:creationId xmlns:p14="http://schemas.microsoft.com/office/powerpoint/2010/main" val="4121670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4389" y="2137558"/>
            <a:ext cx="11340935" cy="1942073"/>
          </a:xfrm>
        </p:spPr>
        <p:txBody>
          <a:bodyPr/>
          <a:lstStyle/>
          <a:p>
            <a:r>
              <a:rPr lang="en-US" sz="4000" dirty="0" smtClean="0"/>
              <a:t>Leadership Sets the Destination and Walks with the Staff Toward That Destination</a:t>
            </a:r>
            <a:endParaRPr lang="en-US" sz="4000" dirty="0"/>
          </a:p>
        </p:txBody>
      </p:sp>
      <p:sp>
        <p:nvSpPr>
          <p:cNvPr id="3" name="Content Placeholder 2"/>
          <p:cNvSpPr>
            <a:spLocks noGrp="1"/>
          </p:cNvSpPr>
          <p:nvPr>
            <p:ph idx="1"/>
          </p:nvPr>
        </p:nvSpPr>
        <p:spPr>
          <a:xfrm>
            <a:off x="534389" y="4227616"/>
            <a:ext cx="7160821" cy="1829560"/>
          </a:xfrm>
        </p:spPr>
        <p:txBody>
          <a:bodyPr/>
          <a:lstStyle/>
          <a:p>
            <a:r>
              <a:rPr lang="en-US" dirty="0" smtClean="0"/>
              <a:t>Shared leadership, supportive leadership</a:t>
            </a:r>
          </a:p>
          <a:p>
            <a:r>
              <a:rPr lang="en-US" dirty="0" smtClean="0"/>
              <a:t>Attitude of belief and ownership</a:t>
            </a:r>
          </a:p>
          <a:p>
            <a:r>
              <a:rPr lang="en-US" dirty="0" smtClean="0"/>
              <a:t>“He walks with us.”</a:t>
            </a:r>
            <a:endParaRPr lang="en-US" dirty="0"/>
          </a:p>
        </p:txBody>
      </p:sp>
      <p:sp>
        <p:nvSpPr>
          <p:cNvPr id="5" name="Rectangle 4"/>
          <p:cNvSpPr/>
          <p:nvPr/>
        </p:nvSpPr>
        <p:spPr>
          <a:xfrm>
            <a:off x="9522898" y="547674"/>
            <a:ext cx="2492990" cy="369332"/>
          </a:xfrm>
          <a:prstGeom prst="rect">
            <a:avLst/>
          </a:prstGeom>
        </p:spPr>
        <p:txBody>
          <a:bodyPr wrap="none">
            <a:spAutoFit/>
          </a:bodyPr>
          <a:lstStyle/>
          <a:p>
            <a:pPr algn="r"/>
            <a:r>
              <a:rPr lang="en-US" dirty="0" smtClean="0">
                <a:solidFill>
                  <a:schemeClr val="bg1"/>
                </a:solidFill>
              </a:rPr>
              <a:t>Lakeshore Elementary</a:t>
            </a:r>
            <a:endParaRPr lang="en-US" dirty="0">
              <a:solidFill>
                <a:schemeClr val="bg1"/>
              </a:solidFill>
            </a:endParaRPr>
          </a:p>
        </p:txBody>
      </p:sp>
    </p:spTree>
    <p:extLst>
      <p:ext uri="{BB962C8B-B14F-4D97-AF65-F5344CB8AC3E}">
        <p14:creationId xmlns:p14="http://schemas.microsoft.com/office/powerpoint/2010/main" val="40544246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2059501"/>
            <a:ext cx="11102926" cy="671824"/>
          </a:xfrm>
        </p:spPr>
        <p:txBody>
          <a:bodyPr/>
          <a:lstStyle/>
          <a:p>
            <a:r>
              <a:rPr lang="en-US" sz="4000" dirty="0" smtClean="0"/>
              <a:t>Tight Schedule/Flexible Instruction</a:t>
            </a:r>
            <a:endParaRPr lang="en-US" dirty="0"/>
          </a:p>
        </p:txBody>
      </p:sp>
      <p:sp>
        <p:nvSpPr>
          <p:cNvPr id="3" name="Content Placeholder 2"/>
          <p:cNvSpPr>
            <a:spLocks noGrp="1"/>
          </p:cNvSpPr>
          <p:nvPr>
            <p:ph sz="half" idx="1"/>
          </p:nvPr>
        </p:nvSpPr>
        <p:spPr>
          <a:xfrm>
            <a:off x="838199" y="2997724"/>
            <a:ext cx="6298871" cy="3271101"/>
          </a:xfrm>
        </p:spPr>
        <p:txBody>
          <a:bodyPr/>
          <a:lstStyle/>
          <a:p>
            <a:r>
              <a:rPr lang="en-US" sz="2000" dirty="0" smtClean="0"/>
              <a:t>Guaranteed daily minimum of 120 minutes of uninterrupted reading instruction in addition to 45-60 minutes of writing instruction. This is district policy.</a:t>
            </a:r>
          </a:p>
          <a:p>
            <a:r>
              <a:rPr lang="en-US" sz="2000" dirty="0" smtClean="0"/>
              <a:t>Data-centered intervention time is a least 40 minutes per day</a:t>
            </a:r>
          </a:p>
          <a:p>
            <a:r>
              <a:rPr lang="en-US" sz="2000" dirty="0" smtClean="0"/>
              <a:t>Small group instruction is mandatory</a:t>
            </a:r>
          </a:p>
          <a:p>
            <a:r>
              <a:rPr lang="en-US" sz="2000" dirty="0" smtClean="0"/>
              <a:t>Multiple methods: Guided Reading, Reading Workshop, Accelerated Reader, word walls, Daily 5 Cafe</a:t>
            </a:r>
            <a:endParaRPr lang="en-US" sz="2000" dirty="0"/>
          </a:p>
        </p:txBody>
      </p:sp>
      <p:pic>
        <p:nvPicPr>
          <p:cNvPr id="5" name="Shape 271"/>
          <p:cNvPicPr preferRelativeResize="0"/>
          <p:nvPr/>
        </p:nvPicPr>
        <p:blipFill rotWithShape="1">
          <a:blip r:embed="rId2">
            <a:alphaModFix/>
            <a:extLst>
              <a:ext uri="{BEBA8EAE-BF5A-486C-A8C5-ECC9F3942E4B}">
                <a14:imgProps xmlns:a14="http://schemas.microsoft.com/office/drawing/2010/main">
                  <a14:imgLayer r:embed="rId3">
                    <a14:imgEffect>
                      <a14:brightnessContrast bright="25000"/>
                    </a14:imgEffect>
                  </a14:imgLayer>
                </a14:imgProps>
              </a:ext>
            </a:extLst>
          </a:blip>
          <a:srcRect/>
          <a:stretch/>
        </p:blipFill>
        <p:spPr>
          <a:xfrm>
            <a:off x="7334468" y="2731325"/>
            <a:ext cx="4606658" cy="3717798"/>
          </a:xfrm>
          <a:prstGeom prst="rect">
            <a:avLst/>
          </a:prstGeom>
          <a:noFill/>
          <a:ln>
            <a:noFill/>
          </a:ln>
        </p:spPr>
      </p:pic>
      <p:sp>
        <p:nvSpPr>
          <p:cNvPr id="7" name="Rectangle 6"/>
          <p:cNvSpPr/>
          <p:nvPr/>
        </p:nvSpPr>
        <p:spPr>
          <a:xfrm>
            <a:off x="9522898" y="547674"/>
            <a:ext cx="2492990" cy="369332"/>
          </a:xfrm>
          <a:prstGeom prst="rect">
            <a:avLst/>
          </a:prstGeom>
        </p:spPr>
        <p:txBody>
          <a:bodyPr wrap="none">
            <a:spAutoFit/>
          </a:bodyPr>
          <a:lstStyle/>
          <a:p>
            <a:pPr algn="r"/>
            <a:r>
              <a:rPr lang="en-US" dirty="0" smtClean="0">
                <a:solidFill>
                  <a:schemeClr val="bg1"/>
                </a:solidFill>
              </a:rPr>
              <a:t>Lakeshore Elementary</a:t>
            </a:r>
            <a:endParaRPr lang="en-US" dirty="0">
              <a:solidFill>
                <a:schemeClr val="bg1"/>
              </a:solidFill>
            </a:endParaRPr>
          </a:p>
        </p:txBody>
      </p:sp>
    </p:spTree>
    <p:extLst>
      <p:ext uri="{BB962C8B-B14F-4D97-AF65-F5344CB8AC3E}">
        <p14:creationId xmlns:p14="http://schemas.microsoft.com/office/powerpoint/2010/main" val="1646149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715116"/>
            <a:ext cx="11102926" cy="671824"/>
          </a:xfrm>
        </p:spPr>
        <p:txBody>
          <a:bodyPr/>
          <a:lstStyle/>
          <a:p>
            <a:r>
              <a:rPr lang="en-US" sz="4000" dirty="0" smtClean="0"/>
              <a:t>Doing Something with Data</a:t>
            </a:r>
            <a:endParaRPr lang="en-US" dirty="0"/>
          </a:p>
        </p:txBody>
      </p:sp>
      <p:sp>
        <p:nvSpPr>
          <p:cNvPr id="3" name="Content Placeholder 2"/>
          <p:cNvSpPr>
            <a:spLocks noGrp="1"/>
          </p:cNvSpPr>
          <p:nvPr>
            <p:ph sz="half" idx="1"/>
          </p:nvPr>
        </p:nvSpPr>
        <p:spPr>
          <a:xfrm>
            <a:off x="464746" y="2802400"/>
            <a:ext cx="6298871" cy="2824981"/>
          </a:xfrm>
        </p:spPr>
        <p:txBody>
          <a:bodyPr/>
          <a:lstStyle/>
          <a:p>
            <a:r>
              <a:rPr lang="en-US" sz="2400" dirty="0" smtClean="0"/>
              <a:t>Intentional focus on bottom 30% at many </a:t>
            </a:r>
            <a:br>
              <a:rPr lang="en-US" sz="2400" dirty="0" smtClean="0"/>
            </a:br>
            <a:r>
              <a:rPr lang="en-US" sz="2400" dirty="0" smtClean="0"/>
              <a:t>staff meetings</a:t>
            </a:r>
          </a:p>
          <a:p>
            <a:r>
              <a:rPr lang="en-US" sz="2400" dirty="0" smtClean="0"/>
              <a:t>Grade level teams required to submit written plans to the principal for action regarding the data</a:t>
            </a:r>
          </a:p>
          <a:p>
            <a:r>
              <a:rPr lang="en-US" sz="2400" dirty="0" smtClean="0"/>
              <a:t>Much PLC time is used to identify bottom 30% and then what will be done for those students</a:t>
            </a:r>
            <a:endParaRPr lang="en-US" sz="2400" dirty="0"/>
          </a:p>
        </p:txBody>
      </p:sp>
      <p:pic>
        <p:nvPicPr>
          <p:cNvPr id="6" name="Shape 163"/>
          <p:cNvPicPr preferRelativeResize="0">
            <a:picLocks noGrp="1"/>
          </p:cNvPicPr>
          <p:nvPr/>
        </p:nvPicPr>
        <p:blipFill rotWithShape="1">
          <a:blip r:embed="rId2">
            <a:alphaModFix/>
            <a:extLst>
              <a:ext uri="{BEBA8EAE-BF5A-486C-A8C5-ECC9F3942E4B}">
                <a14:imgProps xmlns:a14="http://schemas.microsoft.com/office/drawing/2010/main">
                  <a14:imgLayer r:embed="rId3">
                    <a14:imgEffect>
                      <a14:brightnessContrast bright="11000"/>
                    </a14:imgEffect>
                  </a14:imgLayer>
                </a14:imgProps>
              </a:ext>
            </a:extLst>
          </a:blip>
          <a:srcRect/>
          <a:stretch/>
        </p:blipFill>
        <p:spPr>
          <a:xfrm>
            <a:off x="6937994" y="2471551"/>
            <a:ext cx="5181600" cy="3886200"/>
          </a:xfrm>
          <a:prstGeom prst="rect">
            <a:avLst/>
          </a:prstGeom>
          <a:noFill/>
          <a:ln>
            <a:noFill/>
          </a:ln>
        </p:spPr>
      </p:pic>
      <p:sp>
        <p:nvSpPr>
          <p:cNvPr id="7" name="Rectangle 6"/>
          <p:cNvSpPr/>
          <p:nvPr/>
        </p:nvSpPr>
        <p:spPr>
          <a:xfrm>
            <a:off x="9522898" y="547674"/>
            <a:ext cx="2492990" cy="369332"/>
          </a:xfrm>
          <a:prstGeom prst="rect">
            <a:avLst/>
          </a:prstGeom>
        </p:spPr>
        <p:txBody>
          <a:bodyPr wrap="none">
            <a:spAutoFit/>
          </a:bodyPr>
          <a:lstStyle/>
          <a:p>
            <a:pPr algn="r"/>
            <a:r>
              <a:rPr lang="en-US" dirty="0" smtClean="0">
                <a:solidFill>
                  <a:schemeClr val="bg1"/>
                </a:solidFill>
              </a:rPr>
              <a:t>Lakeshore Elementary</a:t>
            </a:r>
            <a:endParaRPr lang="en-US" dirty="0">
              <a:solidFill>
                <a:schemeClr val="bg1"/>
              </a:solidFill>
            </a:endParaRPr>
          </a:p>
        </p:txBody>
      </p:sp>
    </p:spTree>
    <p:extLst>
      <p:ext uri="{BB962C8B-B14F-4D97-AF65-F5344CB8AC3E}">
        <p14:creationId xmlns:p14="http://schemas.microsoft.com/office/powerpoint/2010/main" val="6286351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1742245"/>
            <a:ext cx="12192000" cy="769001"/>
          </a:xfrm>
          <a:prstGeom prst="rect">
            <a:avLst/>
          </a:prstGeom>
        </p:spPr>
        <p:txBody>
          <a:bodyPr anchor="b"/>
          <a:lstStyle>
            <a:lvl1pPr algn="ctr" defTabSz="914400" rtl="0" eaLnBrk="1" latinLnBrk="0" hangingPunct="1">
              <a:lnSpc>
                <a:spcPct val="90000"/>
              </a:lnSpc>
              <a:spcBef>
                <a:spcPct val="0"/>
              </a:spcBef>
              <a:buNone/>
              <a:defRPr sz="4200" kern="1200">
                <a:solidFill>
                  <a:schemeClr val="tx1"/>
                </a:solidFill>
                <a:latin typeface="+mj-lt"/>
                <a:ea typeface="+mj-ea"/>
                <a:cs typeface="+mj-cs"/>
              </a:defRPr>
            </a:lvl1pPr>
          </a:lstStyle>
          <a:p>
            <a:r>
              <a:rPr lang="en-US" dirty="0" smtClean="0"/>
              <a:t>Progress to Date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666" y="2989762"/>
            <a:ext cx="4946864" cy="3347027"/>
          </a:xfrm>
          <a:prstGeom prst="rect">
            <a:avLst/>
          </a:prstGeom>
          <a:ln>
            <a:solidFill>
              <a:schemeClr val="tx1"/>
            </a:solidFill>
          </a:ln>
          <a:effectLst>
            <a:outerShdw blurRad="50800" dist="38100" dir="2700000" algn="tl" rotWithShape="0">
              <a:prstClr val="black">
                <a:alpha val="40000"/>
              </a:prstClr>
            </a:outerShdw>
          </a:effec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77694" y="3164513"/>
            <a:ext cx="4532758" cy="2997527"/>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33856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715116"/>
            <a:ext cx="11102926" cy="671824"/>
          </a:xfrm>
        </p:spPr>
        <p:txBody>
          <a:bodyPr/>
          <a:lstStyle/>
          <a:p>
            <a:r>
              <a:rPr lang="en-US" sz="4000" dirty="0" smtClean="0"/>
              <a:t>Supported and Guaranteed Interventions</a:t>
            </a:r>
            <a:endParaRPr lang="en-US" dirty="0"/>
          </a:p>
        </p:txBody>
      </p:sp>
      <p:sp>
        <p:nvSpPr>
          <p:cNvPr id="3" name="Content Placeholder 2"/>
          <p:cNvSpPr>
            <a:spLocks noGrp="1"/>
          </p:cNvSpPr>
          <p:nvPr>
            <p:ph sz="half" idx="1"/>
          </p:nvPr>
        </p:nvSpPr>
        <p:spPr>
          <a:xfrm>
            <a:off x="505690" y="3443844"/>
            <a:ext cx="6298871" cy="2824981"/>
          </a:xfrm>
        </p:spPr>
        <p:txBody>
          <a:bodyPr/>
          <a:lstStyle/>
          <a:p>
            <a:r>
              <a:rPr lang="en-US" sz="2400" dirty="0" smtClean="0"/>
              <a:t>Core support teacher with MA in reading 40 minutes per classroom daily (minimum)</a:t>
            </a:r>
          </a:p>
          <a:p>
            <a:r>
              <a:rPr lang="en-US" sz="2400" dirty="0" smtClean="0"/>
              <a:t>No Title I funding; use 31A funding</a:t>
            </a:r>
          </a:p>
          <a:p>
            <a:r>
              <a:rPr lang="en-US" sz="2400" dirty="0" smtClean="0"/>
              <a:t>Two special education teachers with small caseloads support </a:t>
            </a:r>
            <a:r>
              <a:rPr lang="en-US" sz="2400" dirty="0" err="1" smtClean="0"/>
              <a:t>Rtl</a:t>
            </a:r>
            <a:r>
              <a:rPr lang="en-US" sz="2400" dirty="0" smtClean="0"/>
              <a:t> for special education/non-special education students</a:t>
            </a:r>
          </a:p>
          <a:p>
            <a:r>
              <a:rPr lang="en-US" sz="2400" dirty="0" err="1" smtClean="0"/>
              <a:t>Rtl</a:t>
            </a:r>
            <a:r>
              <a:rPr lang="en-US" sz="2400" dirty="0" smtClean="0"/>
              <a:t> happens in the classrooms</a:t>
            </a:r>
            <a:endParaRPr lang="en-US" sz="2400" dirty="0"/>
          </a:p>
        </p:txBody>
      </p:sp>
      <p:pic>
        <p:nvPicPr>
          <p:cNvPr id="5" name="Shape 164"/>
          <p:cNvPicPr preferRelativeResize="0">
            <a:picLocks noGrp="1"/>
          </p:cNvPicPr>
          <p:nvPr/>
        </p:nvPicPr>
        <p:blipFill rotWithShape="1">
          <a:blip r:embed="rId2">
            <a:alphaModFix/>
            <a:extLst>
              <a:ext uri="{BEBA8EAE-BF5A-486C-A8C5-ECC9F3942E4B}">
                <a14:imgProps xmlns:a14="http://schemas.microsoft.com/office/drawing/2010/main">
                  <a14:imgLayer r:embed="rId3">
                    <a14:imgEffect>
                      <a14:brightnessContrast bright="21000"/>
                    </a14:imgEffect>
                  </a14:imgLayer>
                </a14:imgProps>
              </a:ext>
            </a:extLst>
          </a:blip>
          <a:srcRect/>
          <a:stretch/>
        </p:blipFill>
        <p:spPr>
          <a:xfrm>
            <a:off x="7157349" y="3135086"/>
            <a:ext cx="4439392" cy="3329544"/>
          </a:xfrm>
          <a:prstGeom prst="rect">
            <a:avLst/>
          </a:prstGeom>
          <a:noFill/>
          <a:ln>
            <a:noFill/>
          </a:ln>
        </p:spPr>
      </p:pic>
      <p:sp>
        <p:nvSpPr>
          <p:cNvPr id="7" name="Rectangle 6"/>
          <p:cNvSpPr/>
          <p:nvPr/>
        </p:nvSpPr>
        <p:spPr>
          <a:xfrm>
            <a:off x="9522898" y="547674"/>
            <a:ext cx="2492990" cy="369332"/>
          </a:xfrm>
          <a:prstGeom prst="rect">
            <a:avLst/>
          </a:prstGeom>
        </p:spPr>
        <p:txBody>
          <a:bodyPr wrap="none">
            <a:spAutoFit/>
          </a:bodyPr>
          <a:lstStyle/>
          <a:p>
            <a:pPr algn="r"/>
            <a:r>
              <a:rPr lang="en-US" dirty="0" smtClean="0">
                <a:solidFill>
                  <a:schemeClr val="bg1"/>
                </a:solidFill>
              </a:rPr>
              <a:t>Lakeshore Elementary</a:t>
            </a:r>
            <a:endParaRPr lang="en-US" dirty="0">
              <a:solidFill>
                <a:schemeClr val="bg1"/>
              </a:solidFill>
            </a:endParaRPr>
          </a:p>
        </p:txBody>
      </p:sp>
    </p:spTree>
    <p:extLst>
      <p:ext uri="{BB962C8B-B14F-4D97-AF65-F5344CB8AC3E}">
        <p14:creationId xmlns:p14="http://schemas.microsoft.com/office/powerpoint/2010/main" val="1715308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715116"/>
            <a:ext cx="11102926" cy="671824"/>
          </a:xfrm>
        </p:spPr>
        <p:txBody>
          <a:bodyPr/>
          <a:lstStyle/>
          <a:p>
            <a:r>
              <a:rPr lang="en-US" sz="4000" dirty="0" smtClean="0"/>
              <a:t>Parent Volunteers</a:t>
            </a:r>
            <a:endParaRPr lang="en-US" dirty="0"/>
          </a:p>
        </p:txBody>
      </p:sp>
      <p:sp>
        <p:nvSpPr>
          <p:cNvPr id="3" name="Content Placeholder 2"/>
          <p:cNvSpPr>
            <a:spLocks noGrp="1"/>
          </p:cNvSpPr>
          <p:nvPr>
            <p:ph sz="half" idx="1"/>
          </p:nvPr>
        </p:nvSpPr>
        <p:spPr>
          <a:xfrm>
            <a:off x="519338" y="2641601"/>
            <a:ext cx="6298871" cy="3175000"/>
          </a:xfrm>
        </p:spPr>
        <p:txBody>
          <a:bodyPr/>
          <a:lstStyle/>
          <a:p>
            <a:r>
              <a:rPr lang="en-US" sz="2400" dirty="0" smtClean="0"/>
              <a:t>Active PTO</a:t>
            </a:r>
          </a:p>
          <a:p>
            <a:r>
              <a:rPr lang="en-US" sz="2400" dirty="0" smtClean="0"/>
              <a:t>Many parent volunteers</a:t>
            </a:r>
          </a:p>
          <a:p>
            <a:r>
              <a:rPr lang="en-US" sz="2400" dirty="0" smtClean="0"/>
              <a:t>Principal and teachers discuss active recruitment of as many parents as possible from the beginning of the year for the purpose of assisting readers</a:t>
            </a:r>
          </a:p>
          <a:p>
            <a:r>
              <a:rPr lang="en-US" sz="2400" dirty="0" smtClean="0"/>
              <a:t>Parent volunteers are coached by teachers in how to support guided reading. In many classrooms, support is available for 1.5 hours each day.</a:t>
            </a:r>
            <a:endParaRPr lang="en-US" sz="2400" dirty="0"/>
          </a:p>
        </p:txBody>
      </p:sp>
      <p:sp>
        <p:nvSpPr>
          <p:cNvPr id="6" name="Rectangle 5"/>
          <p:cNvSpPr/>
          <p:nvPr/>
        </p:nvSpPr>
        <p:spPr>
          <a:xfrm>
            <a:off x="9522898" y="547674"/>
            <a:ext cx="2492990" cy="369332"/>
          </a:xfrm>
          <a:prstGeom prst="rect">
            <a:avLst/>
          </a:prstGeom>
        </p:spPr>
        <p:txBody>
          <a:bodyPr wrap="none">
            <a:spAutoFit/>
          </a:bodyPr>
          <a:lstStyle/>
          <a:p>
            <a:pPr algn="r"/>
            <a:r>
              <a:rPr lang="en-US" dirty="0" smtClean="0">
                <a:solidFill>
                  <a:schemeClr val="bg1"/>
                </a:solidFill>
              </a:rPr>
              <a:t>Lakeshore Elementary</a:t>
            </a:r>
            <a:endParaRPr lang="en-US" dirty="0">
              <a:solidFill>
                <a:schemeClr val="bg1"/>
              </a:solidFill>
            </a:endParaRPr>
          </a:p>
        </p:txBody>
      </p:sp>
      <p:pic>
        <p:nvPicPr>
          <p:cNvPr id="1026" name="Picture 2" descr="C:\Users\kccguest\Downloads\Lakeshore lanyard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5917" y="2640606"/>
            <a:ext cx="4831278" cy="36206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0700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715116"/>
            <a:ext cx="11102926" cy="671824"/>
          </a:xfrm>
        </p:spPr>
        <p:txBody>
          <a:bodyPr/>
          <a:lstStyle/>
          <a:p>
            <a:r>
              <a:rPr lang="en-US" sz="4000" dirty="0" smtClean="0"/>
              <a:t>Culture of Professional Pride</a:t>
            </a:r>
            <a:endParaRPr lang="en-US" dirty="0"/>
          </a:p>
        </p:txBody>
      </p:sp>
      <p:sp>
        <p:nvSpPr>
          <p:cNvPr id="3" name="Content Placeholder 2"/>
          <p:cNvSpPr>
            <a:spLocks noGrp="1"/>
          </p:cNvSpPr>
          <p:nvPr>
            <p:ph sz="half" idx="1"/>
          </p:nvPr>
        </p:nvSpPr>
        <p:spPr>
          <a:xfrm>
            <a:off x="505690" y="3073400"/>
            <a:ext cx="6298871" cy="3195425"/>
          </a:xfrm>
        </p:spPr>
        <p:txBody>
          <a:bodyPr/>
          <a:lstStyle/>
          <a:p>
            <a:r>
              <a:rPr lang="en-US" sz="2600" dirty="0" smtClean="0"/>
              <a:t>Teacher efficacy</a:t>
            </a:r>
          </a:p>
          <a:p>
            <a:r>
              <a:rPr lang="en-US" sz="2600" dirty="0" smtClean="0"/>
              <a:t>Staff committed to students</a:t>
            </a:r>
          </a:p>
          <a:p>
            <a:r>
              <a:rPr lang="en-US" sz="2600" dirty="0" smtClean="0"/>
              <a:t>Veteran staff</a:t>
            </a:r>
          </a:p>
          <a:p>
            <a:r>
              <a:rPr lang="en-US" sz="2600" dirty="0" smtClean="0"/>
              <a:t>Staff willing to work night/weekends</a:t>
            </a:r>
          </a:p>
          <a:p>
            <a:r>
              <a:rPr lang="en-US" sz="2600" dirty="0" smtClean="0"/>
              <a:t>Stressful, but we work together</a:t>
            </a:r>
            <a:endParaRPr lang="en-US" sz="2600" dirty="0"/>
          </a:p>
        </p:txBody>
      </p:sp>
      <p:pic>
        <p:nvPicPr>
          <p:cNvPr id="6" name="Picture 5"/>
          <p:cNvPicPr>
            <a:picLocks noChangeAspect="1"/>
          </p:cNvPicPr>
          <p:nvPr/>
        </p:nvPicPr>
        <p:blipFill>
          <a:blip r:embed="rId2"/>
          <a:stretch>
            <a:fillRect/>
          </a:stretch>
        </p:blipFill>
        <p:spPr>
          <a:xfrm>
            <a:off x="6389662" y="2698539"/>
            <a:ext cx="5182049" cy="3883489"/>
          </a:xfrm>
          <a:prstGeom prst="rect">
            <a:avLst/>
          </a:prstGeom>
        </p:spPr>
      </p:pic>
      <p:sp>
        <p:nvSpPr>
          <p:cNvPr id="7" name="Rectangle 6"/>
          <p:cNvSpPr/>
          <p:nvPr/>
        </p:nvSpPr>
        <p:spPr>
          <a:xfrm>
            <a:off x="9522898" y="547674"/>
            <a:ext cx="2492990" cy="369332"/>
          </a:xfrm>
          <a:prstGeom prst="rect">
            <a:avLst/>
          </a:prstGeom>
        </p:spPr>
        <p:txBody>
          <a:bodyPr wrap="none">
            <a:spAutoFit/>
          </a:bodyPr>
          <a:lstStyle/>
          <a:p>
            <a:pPr algn="r"/>
            <a:r>
              <a:rPr lang="en-US" dirty="0" smtClean="0">
                <a:solidFill>
                  <a:schemeClr val="bg1"/>
                </a:solidFill>
              </a:rPr>
              <a:t>Lakeshore Elementary</a:t>
            </a:r>
            <a:endParaRPr lang="en-US" dirty="0">
              <a:solidFill>
                <a:schemeClr val="bg1"/>
              </a:solidFill>
            </a:endParaRPr>
          </a:p>
        </p:txBody>
      </p:sp>
    </p:spTree>
    <p:extLst>
      <p:ext uri="{BB962C8B-B14F-4D97-AF65-F5344CB8AC3E}">
        <p14:creationId xmlns:p14="http://schemas.microsoft.com/office/powerpoint/2010/main" val="6579486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7208" y="1538212"/>
            <a:ext cx="9015953" cy="624690"/>
          </a:xfrm>
        </p:spPr>
        <p:txBody>
          <a:bodyPr/>
          <a:lstStyle/>
          <a:p>
            <a:r>
              <a:rPr lang="en-US" dirty="0" smtClean="0"/>
              <a:t>Brown Elementary</a:t>
            </a:r>
            <a:br>
              <a:rPr lang="en-US" dirty="0" smtClean="0"/>
            </a:br>
            <a:r>
              <a:rPr lang="en-US" sz="2400" dirty="0" smtClean="0"/>
              <a:t>Byron Center Public Schools</a:t>
            </a:r>
            <a:endParaRPr lang="en-US" sz="2400" dirty="0"/>
          </a:p>
        </p:txBody>
      </p:sp>
      <p:pic>
        <p:nvPicPr>
          <p:cNvPr id="4" name="Shape 313"/>
          <p:cNvPicPr preferRelativeResize="0"/>
          <p:nvPr/>
        </p:nvPicPr>
        <p:blipFill rotWithShape="1">
          <a:blip r:embed="rId2">
            <a:alphaModFix/>
          </a:blip>
          <a:srcRect/>
          <a:stretch/>
        </p:blipFill>
        <p:spPr>
          <a:xfrm rot="5400000">
            <a:off x="4093582" y="1177628"/>
            <a:ext cx="3805480" cy="7055377"/>
          </a:xfrm>
          <a:prstGeom prst="rect">
            <a:avLst/>
          </a:prstGeom>
          <a:noFill/>
          <a:ln>
            <a:noFill/>
          </a:ln>
        </p:spPr>
      </p:pic>
    </p:spTree>
    <p:extLst>
      <p:ext uri="{BB962C8B-B14F-4D97-AF65-F5344CB8AC3E}">
        <p14:creationId xmlns:p14="http://schemas.microsoft.com/office/powerpoint/2010/main" val="169987826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4532" y="1772242"/>
            <a:ext cx="9619268" cy="509047"/>
          </a:xfrm>
        </p:spPr>
        <p:txBody>
          <a:bodyPr/>
          <a:lstStyle/>
          <a:p>
            <a:r>
              <a:rPr lang="en-US" sz="3200" dirty="0" smtClean="0"/>
              <a:t>Brown Elementary Demographics</a:t>
            </a:r>
            <a:endParaRPr lang="en-US" sz="3200" dirty="0"/>
          </a:p>
        </p:txBody>
      </p:sp>
      <p:sp>
        <p:nvSpPr>
          <p:cNvPr id="3" name="Content Placeholder 2"/>
          <p:cNvSpPr>
            <a:spLocks noGrp="1"/>
          </p:cNvSpPr>
          <p:nvPr>
            <p:ph idx="1"/>
          </p:nvPr>
        </p:nvSpPr>
        <p:spPr>
          <a:xfrm>
            <a:off x="366938" y="2875176"/>
            <a:ext cx="5468254" cy="3032641"/>
          </a:xfrm>
        </p:spPr>
        <p:txBody>
          <a:bodyPr/>
          <a:lstStyle/>
          <a:p>
            <a:r>
              <a:rPr lang="en-US" sz="2000" dirty="0" smtClean="0"/>
              <a:t>Total District Enrollment: 3,725</a:t>
            </a:r>
          </a:p>
          <a:p>
            <a:r>
              <a:rPr lang="en-US" sz="2000" dirty="0" smtClean="0"/>
              <a:t>Number of Elementary Schools in District: 3</a:t>
            </a:r>
          </a:p>
          <a:p>
            <a:r>
              <a:rPr lang="en-US" sz="2000" dirty="0" smtClean="0"/>
              <a:t>Total Building Enrollment: 538</a:t>
            </a:r>
          </a:p>
          <a:p>
            <a:r>
              <a:rPr lang="en-US" sz="2000" dirty="0" smtClean="0"/>
              <a:t>Grade Levels Served: K-4</a:t>
            </a:r>
          </a:p>
          <a:p>
            <a:r>
              <a:rPr lang="en-US" sz="2000" dirty="0" smtClean="0"/>
              <a:t>Bilingual: &lt;5%</a:t>
            </a:r>
          </a:p>
          <a:p>
            <a:r>
              <a:rPr lang="en-US" sz="2000" dirty="0" smtClean="0"/>
              <a:t>Free/Reduced Percentages: 28.4%</a:t>
            </a:r>
          </a:p>
          <a:p>
            <a:r>
              <a:rPr lang="en-US" sz="2000" dirty="0" smtClean="0"/>
              <a:t>Special Education: 6.69%</a:t>
            </a:r>
          </a:p>
          <a:p>
            <a:r>
              <a:rPr lang="en-US" sz="2000" dirty="0" smtClean="0"/>
              <a:t>Ethnicity Breakdown:</a:t>
            </a:r>
            <a:endParaRPr lang="en-US" sz="2000" dirty="0"/>
          </a:p>
        </p:txBody>
      </p:sp>
      <p:pic>
        <p:nvPicPr>
          <p:cNvPr id="6" name="table"/>
          <p:cNvPicPr>
            <a:picLocks noChangeAspect="1"/>
          </p:cNvPicPr>
          <p:nvPr/>
        </p:nvPicPr>
        <p:blipFill>
          <a:blip r:embed="rId2"/>
          <a:stretch>
            <a:fillRect/>
          </a:stretch>
        </p:blipFill>
        <p:spPr>
          <a:xfrm>
            <a:off x="366938" y="6035647"/>
            <a:ext cx="5181600" cy="558115"/>
          </a:xfrm>
          <a:prstGeom prst="rect">
            <a:avLst/>
          </a:prstGeom>
        </p:spPr>
      </p:pic>
      <p:pic>
        <p:nvPicPr>
          <p:cNvPr id="7" name="Shape 282"/>
          <p:cNvPicPr preferRelativeResize="0"/>
          <p:nvPr/>
        </p:nvPicPr>
        <p:blipFill rotWithShape="1">
          <a:blip r:embed="rId3">
            <a:alphaModFix/>
          </a:blip>
          <a:srcRect/>
          <a:stretch/>
        </p:blipFill>
        <p:spPr>
          <a:xfrm>
            <a:off x="6884505" y="2542496"/>
            <a:ext cx="4930669" cy="3698000"/>
          </a:xfrm>
          <a:prstGeom prst="rect">
            <a:avLst/>
          </a:prstGeom>
          <a:noFill/>
          <a:ln w="9525" cap="flat">
            <a:solidFill>
              <a:schemeClr val="dk1"/>
            </a:solidFill>
            <a:prstDash val="solid"/>
            <a:miter/>
            <a:headEnd type="none" w="med" len="med"/>
            <a:tailEnd type="none" w="med" len="med"/>
          </a:ln>
        </p:spPr>
      </p:pic>
      <p:sp>
        <p:nvSpPr>
          <p:cNvPr id="8" name="Rectangle 7"/>
          <p:cNvSpPr/>
          <p:nvPr/>
        </p:nvSpPr>
        <p:spPr>
          <a:xfrm>
            <a:off x="9946090" y="547674"/>
            <a:ext cx="2069798" cy="369332"/>
          </a:xfrm>
          <a:prstGeom prst="rect">
            <a:avLst/>
          </a:prstGeom>
        </p:spPr>
        <p:txBody>
          <a:bodyPr wrap="none">
            <a:spAutoFit/>
          </a:bodyPr>
          <a:lstStyle/>
          <a:p>
            <a:pPr algn="r"/>
            <a:r>
              <a:rPr lang="en-US" dirty="0" smtClean="0">
                <a:solidFill>
                  <a:schemeClr val="bg1"/>
                </a:solidFill>
              </a:rPr>
              <a:t>Brown Elementary</a:t>
            </a:r>
            <a:endParaRPr lang="en-US" dirty="0">
              <a:solidFill>
                <a:schemeClr val="bg1"/>
              </a:solidFill>
            </a:endParaRPr>
          </a:p>
        </p:txBody>
      </p:sp>
      <p:pic>
        <p:nvPicPr>
          <p:cNvPr id="4" name="Picture 3"/>
          <p:cNvPicPr>
            <a:picLocks noChangeAspect="1"/>
          </p:cNvPicPr>
          <p:nvPr/>
        </p:nvPicPr>
        <p:blipFill>
          <a:blip r:embed="rId4"/>
          <a:stretch>
            <a:fillRect/>
          </a:stretch>
        </p:blipFill>
        <p:spPr>
          <a:xfrm>
            <a:off x="8307240" y="3336169"/>
            <a:ext cx="487722" cy="310923"/>
          </a:xfrm>
          <a:prstGeom prst="rect">
            <a:avLst/>
          </a:prstGeom>
        </p:spPr>
      </p:pic>
    </p:spTree>
    <p:extLst>
      <p:ext uri="{BB962C8B-B14F-4D97-AF65-F5344CB8AC3E}">
        <p14:creationId xmlns:p14="http://schemas.microsoft.com/office/powerpoint/2010/main" val="42664158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362256" y="1904217"/>
            <a:ext cx="9991544" cy="769001"/>
          </a:xfrm>
        </p:spPr>
        <p:txBody>
          <a:bodyPr/>
          <a:lstStyle/>
          <a:p>
            <a:r>
              <a:rPr lang="en-US" dirty="0" smtClean="0"/>
              <a:t>Emergent Themes</a:t>
            </a:r>
            <a:endParaRPr lang="en-US" dirty="0"/>
          </a:p>
        </p:txBody>
      </p:sp>
      <p:sp>
        <p:nvSpPr>
          <p:cNvPr id="6" name="Content Placeholder 5"/>
          <p:cNvSpPr>
            <a:spLocks noGrp="1"/>
          </p:cNvSpPr>
          <p:nvPr>
            <p:ph idx="1"/>
          </p:nvPr>
        </p:nvSpPr>
        <p:spPr>
          <a:xfrm>
            <a:off x="1257959" y="3040526"/>
            <a:ext cx="6638307" cy="3326131"/>
          </a:xfrm>
        </p:spPr>
        <p:txBody>
          <a:bodyPr/>
          <a:lstStyle/>
          <a:p>
            <a:r>
              <a:rPr lang="en-US" sz="2400" dirty="0" smtClean="0"/>
              <a:t>Intentional leadership</a:t>
            </a:r>
          </a:p>
          <a:p>
            <a:r>
              <a:rPr lang="en-US" sz="2400" dirty="0" smtClean="0"/>
              <a:t>Give them what they need</a:t>
            </a:r>
          </a:p>
          <a:p>
            <a:r>
              <a:rPr lang="en-US" sz="2400" dirty="0" smtClean="0"/>
              <a:t>Joy</a:t>
            </a:r>
          </a:p>
          <a:p>
            <a:r>
              <a:rPr lang="en-US" sz="2400" dirty="0" smtClean="0"/>
              <a:t>Shared high expectations</a:t>
            </a:r>
          </a:p>
          <a:p>
            <a:r>
              <a:rPr lang="en-US" sz="2400" dirty="0" smtClean="0"/>
              <a:t>Common, consistent, focused instruction</a:t>
            </a:r>
          </a:p>
          <a:p>
            <a:r>
              <a:rPr lang="en-US" sz="2400" dirty="0" smtClean="0"/>
              <a:t>Continuous improvement - circling back and reflecting</a:t>
            </a:r>
          </a:p>
        </p:txBody>
      </p:sp>
      <p:pic>
        <p:nvPicPr>
          <p:cNvPr id="7" name="Shape 331"/>
          <p:cNvPicPr preferRelativeResize="0"/>
          <p:nvPr/>
        </p:nvPicPr>
        <p:blipFill rotWithShape="1">
          <a:blip r:embed="rId2">
            <a:alphaModFix/>
          </a:blip>
          <a:srcRect/>
          <a:stretch/>
        </p:blipFill>
        <p:spPr>
          <a:xfrm>
            <a:off x="8436818" y="2673217"/>
            <a:ext cx="3028887" cy="4035351"/>
          </a:xfrm>
          <a:prstGeom prst="rect">
            <a:avLst/>
          </a:prstGeom>
          <a:noFill/>
          <a:ln>
            <a:noFill/>
          </a:ln>
        </p:spPr>
      </p:pic>
      <p:sp>
        <p:nvSpPr>
          <p:cNvPr id="9" name="Rectangle 8"/>
          <p:cNvSpPr/>
          <p:nvPr/>
        </p:nvSpPr>
        <p:spPr>
          <a:xfrm>
            <a:off x="9946090" y="547674"/>
            <a:ext cx="2069798" cy="369332"/>
          </a:xfrm>
          <a:prstGeom prst="rect">
            <a:avLst/>
          </a:prstGeom>
        </p:spPr>
        <p:txBody>
          <a:bodyPr wrap="none">
            <a:spAutoFit/>
          </a:bodyPr>
          <a:lstStyle/>
          <a:p>
            <a:pPr algn="r"/>
            <a:r>
              <a:rPr lang="en-US" dirty="0" smtClean="0">
                <a:solidFill>
                  <a:schemeClr val="bg1"/>
                </a:solidFill>
              </a:rPr>
              <a:t>Brown Elementary</a:t>
            </a:r>
            <a:endParaRPr lang="en-US" dirty="0">
              <a:solidFill>
                <a:schemeClr val="bg1"/>
              </a:solidFill>
            </a:endParaRPr>
          </a:p>
        </p:txBody>
      </p:sp>
    </p:spTree>
    <p:extLst>
      <p:ext uri="{BB962C8B-B14F-4D97-AF65-F5344CB8AC3E}">
        <p14:creationId xmlns:p14="http://schemas.microsoft.com/office/powerpoint/2010/main" val="11425460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715116"/>
            <a:ext cx="11102926" cy="671824"/>
          </a:xfrm>
        </p:spPr>
        <p:txBody>
          <a:bodyPr/>
          <a:lstStyle/>
          <a:p>
            <a:r>
              <a:rPr lang="en-US" sz="4000" dirty="0" smtClean="0"/>
              <a:t>Intentional Leadership</a:t>
            </a:r>
            <a:endParaRPr lang="en-US" dirty="0"/>
          </a:p>
        </p:txBody>
      </p:sp>
      <p:sp>
        <p:nvSpPr>
          <p:cNvPr id="3" name="Content Placeholder 2"/>
          <p:cNvSpPr>
            <a:spLocks noGrp="1"/>
          </p:cNvSpPr>
          <p:nvPr>
            <p:ph sz="half" idx="1"/>
          </p:nvPr>
        </p:nvSpPr>
        <p:spPr>
          <a:xfrm>
            <a:off x="505690" y="2802578"/>
            <a:ext cx="6833261" cy="3466248"/>
          </a:xfrm>
        </p:spPr>
        <p:txBody>
          <a:bodyPr/>
          <a:lstStyle/>
          <a:p>
            <a:r>
              <a:rPr lang="en-US" sz="2000" dirty="0" smtClean="0"/>
              <a:t>A passionate positive leader who “seizes the day”</a:t>
            </a:r>
          </a:p>
          <a:p>
            <a:r>
              <a:rPr lang="en-US" sz="2000" dirty="0" smtClean="0"/>
              <a:t>“She makes me want to be a better teacher.”</a:t>
            </a:r>
          </a:p>
          <a:p>
            <a:r>
              <a:rPr lang="en-US" sz="2000" dirty="0" smtClean="0"/>
              <a:t>9 years as principal, instructional </a:t>
            </a:r>
            <a:r>
              <a:rPr lang="en-US" sz="2000" dirty="0"/>
              <a:t>c</a:t>
            </a:r>
            <a:r>
              <a:rPr lang="en-US" sz="2000" dirty="0" smtClean="0"/>
              <a:t>oach background, MA in reading, Doctorate in Leadership</a:t>
            </a:r>
          </a:p>
          <a:p>
            <a:r>
              <a:rPr lang="en-US" sz="2000" dirty="0" smtClean="0"/>
              <a:t>“There is no one way.”</a:t>
            </a:r>
          </a:p>
          <a:p>
            <a:r>
              <a:rPr lang="en-US" sz="2000" dirty="0" smtClean="0"/>
              <a:t>Passion for all students to succeed</a:t>
            </a:r>
          </a:p>
          <a:p>
            <a:r>
              <a:rPr lang="en-US" sz="2000" dirty="0" smtClean="0"/>
              <a:t>“You can quiz her on the current reading level of any student and she will almost certainly know it.”</a:t>
            </a:r>
            <a:endParaRPr lang="en-US" sz="2000" dirty="0"/>
          </a:p>
        </p:txBody>
      </p:sp>
      <p:pic>
        <p:nvPicPr>
          <p:cNvPr id="5" name="Shape 337"/>
          <p:cNvPicPr preferRelativeResize="0"/>
          <p:nvPr/>
        </p:nvPicPr>
        <p:blipFill rotWithShape="1">
          <a:blip r:embed="rId2">
            <a:alphaModFix/>
            <a:extLst>
              <a:ext uri="{BEBA8EAE-BF5A-486C-A8C5-ECC9F3942E4B}">
                <a14:imgProps xmlns:a14="http://schemas.microsoft.com/office/drawing/2010/main">
                  <a14:imgLayer r:embed="rId3">
                    <a14:imgEffect>
                      <a14:brightnessContrast bright="18000"/>
                    </a14:imgEffect>
                  </a14:imgLayer>
                </a14:imgProps>
              </a:ext>
            </a:extLst>
          </a:blip>
          <a:srcRect/>
          <a:stretch/>
        </p:blipFill>
        <p:spPr>
          <a:xfrm>
            <a:off x="7520918" y="2802577"/>
            <a:ext cx="4420207" cy="3301341"/>
          </a:xfrm>
          <a:prstGeom prst="rect">
            <a:avLst/>
          </a:prstGeom>
          <a:noFill/>
          <a:ln>
            <a:noFill/>
          </a:ln>
        </p:spPr>
      </p:pic>
      <p:sp>
        <p:nvSpPr>
          <p:cNvPr id="7" name="Rectangle 6"/>
          <p:cNvSpPr/>
          <p:nvPr/>
        </p:nvSpPr>
        <p:spPr>
          <a:xfrm>
            <a:off x="9946090" y="547674"/>
            <a:ext cx="2069798" cy="369332"/>
          </a:xfrm>
          <a:prstGeom prst="rect">
            <a:avLst/>
          </a:prstGeom>
        </p:spPr>
        <p:txBody>
          <a:bodyPr wrap="none">
            <a:spAutoFit/>
          </a:bodyPr>
          <a:lstStyle/>
          <a:p>
            <a:pPr algn="r"/>
            <a:r>
              <a:rPr lang="en-US" dirty="0" smtClean="0">
                <a:solidFill>
                  <a:schemeClr val="bg1"/>
                </a:solidFill>
              </a:rPr>
              <a:t>Brown Elementary</a:t>
            </a:r>
            <a:endParaRPr lang="en-US" dirty="0">
              <a:solidFill>
                <a:schemeClr val="bg1"/>
              </a:solidFill>
            </a:endParaRPr>
          </a:p>
        </p:txBody>
      </p:sp>
    </p:spTree>
    <p:extLst>
      <p:ext uri="{BB962C8B-B14F-4D97-AF65-F5344CB8AC3E}">
        <p14:creationId xmlns:p14="http://schemas.microsoft.com/office/powerpoint/2010/main" val="4785702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715116"/>
            <a:ext cx="11102926" cy="671824"/>
          </a:xfrm>
        </p:spPr>
        <p:txBody>
          <a:bodyPr/>
          <a:lstStyle/>
          <a:p>
            <a:r>
              <a:rPr lang="en-US" sz="4000" dirty="0" smtClean="0"/>
              <a:t>Give Them What They Need</a:t>
            </a:r>
            <a:endParaRPr lang="en-US" dirty="0"/>
          </a:p>
        </p:txBody>
      </p:sp>
      <p:sp>
        <p:nvSpPr>
          <p:cNvPr id="3" name="Content Placeholder 2"/>
          <p:cNvSpPr>
            <a:spLocks noGrp="1"/>
          </p:cNvSpPr>
          <p:nvPr>
            <p:ph sz="half" idx="1"/>
          </p:nvPr>
        </p:nvSpPr>
        <p:spPr>
          <a:xfrm>
            <a:off x="624444" y="2529171"/>
            <a:ext cx="5966362" cy="3466248"/>
          </a:xfrm>
        </p:spPr>
        <p:txBody>
          <a:bodyPr/>
          <a:lstStyle/>
          <a:p>
            <a:r>
              <a:rPr lang="en-US" sz="1800" dirty="0" smtClean="0"/>
              <a:t>Super Switch—30 minute daily reading re-group</a:t>
            </a:r>
          </a:p>
          <a:p>
            <a:r>
              <a:rPr lang="en-US" sz="1800" dirty="0" smtClean="0"/>
              <a:t>Academic support </a:t>
            </a:r>
            <a:r>
              <a:rPr lang="en-US" sz="1800" dirty="0"/>
              <a:t>i</a:t>
            </a:r>
            <a:r>
              <a:rPr lang="en-US" sz="1800" dirty="0" smtClean="0"/>
              <a:t>nterventionist</a:t>
            </a:r>
          </a:p>
          <a:p>
            <a:r>
              <a:rPr lang="en-US" sz="1800" dirty="0" smtClean="0"/>
              <a:t>ALL staff know the reading data of each child and collaborate for EVERY child</a:t>
            </a:r>
          </a:p>
          <a:p>
            <a:r>
              <a:rPr lang="en-US" sz="1800" dirty="0" smtClean="0"/>
              <a:t>Weekly contractual before school PLC time (60 min)</a:t>
            </a:r>
          </a:p>
          <a:p>
            <a:r>
              <a:rPr lang="en-US" sz="1800" dirty="0" smtClean="0"/>
              <a:t>Committed to a PLC Culture</a:t>
            </a:r>
          </a:p>
          <a:p>
            <a:r>
              <a:rPr lang="en-US" sz="1800" dirty="0" smtClean="0"/>
              <a:t>All teachers do running records–this data drives </a:t>
            </a:r>
            <a:br>
              <a:rPr lang="en-US" sz="1800" dirty="0" smtClean="0"/>
            </a:br>
            <a:r>
              <a:rPr lang="en-US" sz="1800" dirty="0" err="1" smtClean="0"/>
              <a:t>Rtl</a:t>
            </a:r>
            <a:r>
              <a:rPr lang="en-US" sz="1800" dirty="0" smtClean="0"/>
              <a:t> process</a:t>
            </a:r>
          </a:p>
          <a:p>
            <a:r>
              <a:rPr lang="en-US" sz="1800" dirty="0" smtClean="0"/>
              <a:t>Push &amp; support</a:t>
            </a:r>
          </a:p>
          <a:p>
            <a:r>
              <a:rPr lang="en-US" sz="1800" dirty="0" smtClean="0"/>
              <a:t>Understand how to use the data</a:t>
            </a:r>
          </a:p>
          <a:p>
            <a:r>
              <a:rPr lang="en-US" sz="1800" dirty="0" smtClean="0"/>
              <a:t>Data drives conversations</a:t>
            </a:r>
            <a:endParaRPr lang="en-US" sz="1800" dirty="0"/>
          </a:p>
        </p:txBody>
      </p:sp>
      <p:pic>
        <p:nvPicPr>
          <p:cNvPr id="6" name="Shape 344"/>
          <p:cNvPicPr preferRelativeResize="0"/>
          <p:nvPr/>
        </p:nvPicPr>
        <p:blipFill rotWithShape="1">
          <a:blip r:embed="rId2">
            <a:alphaModFix/>
          </a:blip>
          <a:srcRect/>
          <a:stretch/>
        </p:blipFill>
        <p:spPr>
          <a:xfrm>
            <a:off x="6965330" y="2386940"/>
            <a:ext cx="4815081" cy="3608479"/>
          </a:xfrm>
          <a:prstGeom prst="rect">
            <a:avLst/>
          </a:prstGeom>
          <a:noFill/>
          <a:ln>
            <a:noFill/>
          </a:ln>
        </p:spPr>
      </p:pic>
      <p:sp>
        <p:nvSpPr>
          <p:cNvPr id="4" name="TextBox 3"/>
          <p:cNvSpPr txBox="1"/>
          <p:nvPr/>
        </p:nvSpPr>
        <p:spPr>
          <a:xfrm>
            <a:off x="7184661" y="6066669"/>
            <a:ext cx="4595750" cy="276999"/>
          </a:xfrm>
          <a:prstGeom prst="rect">
            <a:avLst/>
          </a:prstGeom>
          <a:noFill/>
        </p:spPr>
        <p:txBody>
          <a:bodyPr wrap="square" rtlCol="0">
            <a:spAutoFit/>
          </a:bodyPr>
          <a:lstStyle/>
          <a:p>
            <a:r>
              <a:rPr lang="en-US" sz="1200" dirty="0" smtClean="0"/>
              <a:t>Independent Reading with Teacher Conferring with Readers </a:t>
            </a:r>
            <a:endParaRPr lang="en-US" sz="1200" dirty="0"/>
          </a:p>
        </p:txBody>
      </p:sp>
      <p:sp>
        <p:nvSpPr>
          <p:cNvPr id="7" name="Rectangle 6"/>
          <p:cNvSpPr/>
          <p:nvPr/>
        </p:nvSpPr>
        <p:spPr>
          <a:xfrm>
            <a:off x="9946090" y="547674"/>
            <a:ext cx="2069798" cy="369332"/>
          </a:xfrm>
          <a:prstGeom prst="rect">
            <a:avLst/>
          </a:prstGeom>
        </p:spPr>
        <p:txBody>
          <a:bodyPr wrap="none">
            <a:spAutoFit/>
          </a:bodyPr>
          <a:lstStyle/>
          <a:p>
            <a:pPr algn="r"/>
            <a:r>
              <a:rPr lang="en-US" dirty="0" smtClean="0">
                <a:solidFill>
                  <a:schemeClr val="bg1"/>
                </a:solidFill>
              </a:rPr>
              <a:t>Brown Elementary</a:t>
            </a:r>
            <a:endParaRPr lang="en-US" dirty="0">
              <a:solidFill>
                <a:schemeClr val="bg1"/>
              </a:solidFill>
            </a:endParaRPr>
          </a:p>
        </p:txBody>
      </p:sp>
    </p:spTree>
    <p:extLst>
      <p:ext uri="{BB962C8B-B14F-4D97-AF65-F5344CB8AC3E}">
        <p14:creationId xmlns:p14="http://schemas.microsoft.com/office/powerpoint/2010/main" val="26718067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6759" y="2193259"/>
            <a:ext cx="2391889" cy="671824"/>
          </a:xfrm>
        </p:spPr>
        <p:txBody>
          <a:bodyPr/>
          <a:lstStyle/>
          <a:p>
            <a:pPr algn="l"/>
            <a:r>
              <a:rPr lang="en-US" sz="4000" dirty="0" smtClean="0"/>
              <a:t>Joy</a:t>
            </a:r>
            <a:endParaRPr lang="en-US" dirty="0"/>
          </a:p>
        </p:txBody>
      </p:sp>
      <p:sp>
        <p:nvSpPr>
          <p:cNvPr id="3" name="Content Placeholder 2"/>
          <p:cNvSpPr>
            <a:spLocks noGrp="1"/>
          </p:cNvSpPr>
          <p:nvPr>
            <p:ph sz="half" idx="1"/>
          </p:nvPr>
        </p:nvSpPr>
        <p:spPr>
          <a:xfrm>
            <a:off x="703004" y="3007314"/>
            <a:ext cx="5966362" cy="3466248"/>
          </a:xfrm>
        </p:spPr>
        <p:txBody>
          <a:bodyPr/>
          <a:lstStyle/>
          <a:p>
            <a:r>
              <a:rPr lang="en-US" sz="2400" dirty="0" smtClean="0"/>
              <a:t>Dream </a:t>
            </a:r>
            <a:r>
              <a:rPr lang="en-US" sz="2400" dirty="0"/>
              <a:t>b</a:t>
            </a:r>
            <a:r>
              <a:rPr lang="en-US" sz="2400" dirty="0" smtClean="0"/>
              <a:t>ig </a:t>
            </a:r>
          </a:p>
          <a:p>
            <a:r>
              <a:rPr lang="en-US" sz="2400" dirty="0"/>
              <a:t>K</a:t>
            </a:r>
            <a:r>
              <a:rPr lang="en-US" sz="2400" dirty="0" smtClean="0"/>
              <a:t>ids feel loved; kids feel success</a:t>
            </a:r>
          </a:p>
          <a:p>
            <a:r>
              <a:rPr lang="en-US" sz="2400" dirty="0" smtClean="0"/>
              <a:t>Staff actively express “wonderings“ about how to make things better</a:t>
            </a:r>
          </a:p>
          <a:p>
            <a:r>
              <a:rPr lang="en-US" sz="2400" dirty="0" smtClean="0"/>
              <a:t>Energy and passion</a:t>
            </a:r>
          </a:p>
          <a:p>
            <a:r>
              <a:rPr lang="en-US" sz="2400" dirty="0" smtClean="0"/>
              <a:t>Fun and joy</a:t>
            </a:r>
            <a:endParaRPr lang="en-US" sz="2400" dirty="0"/>
          </a:p>
        </p:txBody>
      </p:sp>
      <p:pic>
        <p:nvPicPr>
          <p:cNvPr id="7" name="Shape 351"/>
          <p:cNvPicPr preferRelativeResize="0"/>
          <p:nvPr/>
        </p:nvPicPr>
        <p:blipFill rotWithShape="1">
          <a:blip r:embed="rId2">
            <a:alphaModFix/>
            <a:extLst>
              <a:ext uri="{BEBA8EAE-BF5A-486C-A8C5-ECC9F3942E4B}">
                <a14:imgProps xmlns:a14="http://schemas.microsoft.com/office/drawing/2010/main">
                  <a14:imgLayer r:embed="rId3">
                    <a14:imgEffect>
                      <a14:brightnessContrast bright="36000"/>
                    </a14:imgEffect>
                  </a14:imgLayer>
                </a14:imgProps>
              </a:ext>
            </a:extLst>
          </a:blip>
          <a:srcRect/>
          <a:stretch/>
        </p:blipFill>
        <p:spPr>
          <a:xfrm>
            <a:off x="6600752" y="2351371"/>
            <a:ext cx="4832373" cy="3609179"/>
          </a:xfrm>
          <a:prstGeom prst="rect">
            <a:avLst/>
          </a:prstGeom>
          <a:noFill/>
          <a:ln>
            <a:noFill/>
          </a:ln>
        </p:spPr>
      </p:pic>
      <p:sp>
        <p:nvSpPr>
          <p:cNvPr id="8" name="Rectangle 7"/>
          <p:cNvSpPr/>
          <p:nvPr/>
        </p:nvSpPr>
        <p:spPr>
          <a:xfrm>
            <a:off x="9946090" y="547674"/>
            <a:ext cx="2069798" cy="369332"/>
          </a:xfrm>
          <a:prstGeom prst="rect">
            <a:avLst/>
          </a:prstGeom>
        </p:spPr>
        <p:txBody>
          <a:bodyPr wrap="none">
            <a:spAutoFit/>
          </a:bodyPr>
          <a:lstStyle/>
          <a:p>
            <a:pPr algn="r"/>
            <a:r>
              <a:rPr lang="en-US" dirty="0" smtClean="0">
                <a:solidFill>
                  <a:schemeClr val="bg1"/>
                </a:solidFill>
              </a:rPr>
              <a:t>Brown Elementary</a:t>
            </a:r>
            <a:endParaRPr lang="en-US" dirty="0">
              <a:solidFill>
                <a:schemeClr val="bg1"/>
              </a:solidFill>
            </a:endParaRPr>
          </a:p>
        </p:txBody>
      </p:sp>
    </p:spTree>
    <p:extLst>
      <p:ext uri="{BB962C8B-B14F-4D97-AF65-F5344CB8AC3E}">
        <p14:creationId xmlns:p14="http://schemas.microsoft.com/office/powerpoint/2010/main" val="147365946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715116"/>
            <a:ext cx="11102926" cy="671824"/>
          </a:xfrm>
        </p:spPr>
        <p:txBody>
          <a:bodyPr/>
          <a:lstStyle/>
          <a:p>
            <a:r>
              <a:rPr lang="en-US" sz="4000" dirty="0" smtClean="0"/>
              <a:t>Shared High Expectations</a:t>
            </a:r>
            <a:endParaRPr lang="en-US" dirty="0"/>
          </a:p>
        </p:txBody>
      </p:sp>
      <p:sp>
        <p:nvSpPr>
          <p:cNvPr id="3" name="Content Placeholder 2"/>
          <p:cNvSpPr>
            <a:spLocks noGrp="1"/>
          </p:cNvSpPr>
          <p:nvPr>
            <p:ph sz="half" idx="1"/>
          </p:nvPr>
        </p:nvSpPr>
        <p:spPr>
          <a:xfrm>
            <a:off x="624444" y="2724710"/>
            <a:ext cx="5966362" cy="3466248"/>
          </a:xfrm>
        </p:spPr>
        <p:txBody>
          <a:bodyPr/>
          <a:lstStyle/>
          <a:p>
            <a:r>
              <a:rPr lang="en-US" sz="2000" dirty="0" smtClean="0"/>
              <a:t>Expect all K students to read “level C” texts AND get there</a:t>
            </a:r>
          </a:p>
          <a:p>
            <a:r>
              <a:rPr lang="en-US" sz="2000" dirty="0" smtClean="0"/>
              <a:t>“It shouldn’t be too  much to ask a child to read at grade level.”—view it as a very achievable goal</a:t>
            </a:r>
          </a:p>
          <a:p>
            <a:r>
              <a:rPr lang="en-US" sz="2000" dirty="0" smtClean="0"/>
              <a:t>“Get to level ‘P’ by the end of second grade for ALL kids . . . plan the increments to make that happen with short term goals.”</a:t>
            </a:r>
          </a:p>
          <a:p>
            <a:r>
              <a:rPr lang="en-US" sz="2000" dirty="0" smtClean="0"/>
              <a:t>Every child (and parent) knows their reading goals and there are celebrations for goals achieved</a:t>
            </a:r>
            <a:endParaRPr lang="en-US" sz="2000" dirty="0"/>
          </a:p>
        </p:txBody>
      </p:sp>
      <p:pic>
        <p:nvPicPr>
          <p:cNvPr id="5" name="Shape 352"/>
          <p:cNvPicPr preferRelativeResize="0"/>
          <p:nvPr/>
        </p:nvPicPr>
        <p:blipFill rotWithShape="1">
          <a:blip r:embed="rId2">
            <a:alphaModFix/>
            <a:extLst>
              <a:ext uri="{BEBA8EAE-BF5A-486C-A8C5-ECC9F3942E4B}">
                <a14:imgProps xmlns:a14="http://schemas.microsoft.com/office/drawing/2010/main">
                  <a14:imgLayer r:embed="rId3">
                    <a14:imgEffect>
                      <a14:brightnessContrast bright="43000"/>
                    </a14:imgEffect>
                  </a14:imgLayer>
                </a14:imgProps>
              </a:ext>
            </a:extLst>
          </a:blip>
          <a:srcRect/>
          <a:stretch/>
        </p:blipFill>
        <p:spPr>
          <a:xfrm>
            <a:off x="7576156" y="2920249"/>
            <a:ext cx="4117382" cy="3075170"/>
          </a:xfrm>
          <a:prstGeom prst="rect">
            <a:avLst/>
          </a:prstGeom>
          <a:noFill/>
          <a:ln>
            <a:noFill/>
          </a:ln>
        </p:spPr>
      </p:pic>
      <p:sp>
        <p:nvSpPr>
          <p:cNvPr id="6" name="Rectangle 5"/>
          <p:cNvSpPr/>
          <p:nvPr/>
        </p:nvSpPr>
        <p:spPr>
          <a:xfrm>
            <a:off x="9946090" y="547674"/>
            <a:ext cx="2069798" cy="369332"/>
          </a:xfrm>
          <a:prstGeom prst="rect">
            <a:avLst/>
          </a:prstGeom>
        </p:spPr>
        <p:txBody>
          <a:bodyPr wrap="none">
            <a:spAutoFit/>
          </a:bodyPr>
          <a:lstStyle/>
          <a:p>
            <a:pPr algn="r"/>
            <a:r>
              <a:rPr lang="en-US" dirty="0" smtClean="0">
                <a:solidFill>
                  <a:schemeClr val="bg1"/>
                </a:solidFill>
              </a:rPr>
              <a:t>Brown Elementary</a:t>
            </a:r>
            <a:endParaRPr lang="en-US" dirty="0">
              <a:solidFill>
                <a:schemeClr val="bg1"/>
              </a:solidFill>
            </a:endParaRPr>
          </a:p>
        </p:txBody>
      </p:sp>
    </p:spTree>
    <p:extLst>
      <p:ext uri="{BB962C8B-B14F-4D97-AF65-F5344CB8AC3E}">
        <p14:creationId xmlns:p14="http://schemas.microsoft.com/office/powerpoint/2010/main" val="16354155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4821" y="3757495"/>
            <a:ext cx="6781014" cy="703839"/>
          </a:xfrm>
        </p:spPr>
        <p:txBody>
          <a:bodyPr/>
          <a:lstStyle/>
          <a:p>
            <a:pPr algn="l"/>
            <a:r>
              <a:rPr lang="en-US" dirty="0" smtClean="0"/>
              <a:t>Fall 2012 Region 3 </a:t>
            </a:r>
            <a:br>
              <a:rPr lang="en-US" dirty="0" smtClean="0"/>
            </a:br>
            <a:r>
              <a:rPr lang="en-US" dirty="0" smtClean="0"/>
              <a:t>MEAP vs. Poverty</a:t>
            </a:r>
            <a:endParaRPr lang="en-US" dirty="0"/>
          </a:p>
        </p:txBody>
      </p:sp>
      <p:pic>
        <p:nvPicPr>
          <p:cNvPr id="4" name="Shape 133"/>
          <p:cNvPicPr preferRelativeResize="0"/>
          <p:nvPr/>
        </p:nvPicPr>
        <p:blipFill rotWithShape="1">
          <a:blip r:embed="rId2">
            <a:alphaModFix/>
          </a:blip>
          <a:srcRect/>
          <a:stretch/>
        </p:blipFill>
        <p:spPr>
          <a:xfrm>
            <a:off x="5841670" y="1859972"/>
            <a:ext cx="5638800" cy="4800600"/>
          </a:xfrm>
          <a:prstGeom prst="rect">
            <a:avLst/>
          </a:prstGeom>
          <a:noFill/>
          <a:ln w="9525" cap="flat">
            <a:solidFill>
              <a:schemeClr val="dk1"/>
            </a:solidFill>
            <a:prstDash val="solid"/>
            <a:miter/>
            <a:headEnd type="none" w="med" len="med"/>
            <a:tailEnd type="none" w="med" len="med"/>
          </a:ln>
        </p:spPr>
      </p:pic>
    </p:spTree>
    <p:extLst>
      <p:ext uri="{BB962C8B-B14F-4D97-AF65-F5344CB8AC3E}">
        <p14:creationId xmlns:p14="http://schemas.microsoft.com/office/powerpoint/2010/main" val="188261408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715116"/>
            <a:ext cx="11102926" cy="671824"/>
          </a:xfrm>
        </p:spPr>
        <p:txBody>
          <a:bodyPr/>
          <a:lstStyle/>
          <a:p>
            <a:r>
              <a:rPr lang="en-US" sz="4000" dirty="0" smtClean="0"/>
              <a:t>Common, Consistent, </a:t>
            </a:r>
            <a:br>
              <a:rPr lang="en-US" sz="4000" dirty="0" smtClean="0"/>
            </a:br>
            <a:r>
              <a:rPr lang="en-US" sz="4000" dirty="0" smtClean="0"/>
              <a:t>Focused Instruction</a:t>
            </a:r>
            <a:endParaRPr lang="en-US" dirty="0"/>
          </a:p>
        </p:txBody>
      </p:sp>
      <p:sp>
        <p:nvSpPr>
          <p:cNvPr id="3" name="Content Placeholder 2"/>
          <p:cNvSpPr>
            <a:spLocks noGrp="1"/>
          </p:cNvSpPr>
          <p:nvPr>
            <p:ph sz="half" idx="1"/>
          </p:nvPr>
        </p:nvSpPr>
        <p:spPr>
          <a:xfrm>
            <a:off x="624443" y="3009900"/>
            <a:ext cx="9089573" cy="3580905"/>
          </a:xfrm>
        </p:spPr>
        <p:txBody>
          <a:bodyPr/>
          <a:lstStyle/>
          <a:p>
            <a:r>
              <a:rPr lang="en-US" sz="2000" dirty="0" smtClean="0"/>
              <a:t>“I can” statements in all classrooms</a:t>
            </a:r>
          </a:p>
          <a:p>
            <a:r>
              <a:rPr lang="en-US" sz="2000" dirty="0" smtClean="0"/>
              <a:t>Many reading visuals</a:t>
            </a:r>
          </a:p>
          <a:p>
            <a:r>
              <a:rPr lang="en-US" sz="2000" dirty="0" smtClean="0"/>
              <a:t>A-Z program used to set goals for students</a:t>
            </a:r>
          </a:p>
          <a:p>
            <a:r>
              <a:rPr lang="en-US" sz="2000" dirty="0" smtClean="0"/>
              <a:t>Common language emphasized across grade levels horizontally and vertically</a:t>
            </a:r>
          </a:p>
          <a:p>
            <a:r>
              <a:rPr lang="en-US" sz="2000" dirty="0" smtClean="0"/>
              <a:t>Daily 5/Reading Workshop</a:t>
            </a:r>
          </a:p>
          <a:p>
            <a:r>
              <a:rPr lang="en-US" sz="2000" dirty="0" smtClean="0"/>
              <a:t>Word wall</a:t>
            </a:r>
          </a:p>
          <a:p>
            <a:r>
              <a:rPr lang="en-US" sz="2000" dirty="0" smtClean="0"/>
              <a:t>Academic words</a:t>
            </a:r>
          </a:p>
          <a:p>
            <a:r>
              <a:rPr lang="en-US" sz="2000" dirty="0" smtClean="0"/>
              <a:t>Common (self-developed) grade-level </a:t>
            </a:r>
            <a:r>
              <a:rPr lang="en-US" sz="2000" dirty="0"/>
              <a:t>c</a:t>
            </a:r>
            <a:r>
              <a:rPr lang="en-US" sz="2000" dirty="0" smtClean="0"/>
              <a:t>ommon </a:t>
            </a:r>
            <a:r>
              <a:rPr lang="en-US" sz="2000" dirty="0"/>
              <a:t>r</a:t>
            </a:r>
            <a:r>
              <a:rPr lang="en-US" sz="2000" dirty="0" smtClean="0"/>
              <a:t>eading </a:t>
            </a:r>
            <a:r>
              <a:rPr lang="en-US" sz="2000" dirty="0"/>
              <a:t>a</a:t>
            </a:r>
            <a:r>
              <a:rPr lang="en-US" sz="2000" dirty="0" smtClean="0"/>
              <a:t>ssessments</a:t>
            </a:r>
            <a:endParaRPr lang="en-US" sz="2000" dirty="0"/>
          </a:p>
        </p:txBody>
      </p:sp>
      <p:pic>
        <p:nvPicPr>
          <p:cNvPr id="6" name="Shape 358"/>
          <p:cNvPicPr preferRelativeResize="0"/>
          <p:nvPr/>
        </p:nvPicPr>
        <p:blipFill rotWithShape="1">
          <a:blip r:embed="rId2">
            <a:alphaModFix/>
          </a:blip>
          <a:srcRect/>
          <a:stretch/>
        </p:blipFill>
        <p:spPr>
          <a:xfrm rot="5400000">
            <a:off x="8829606" y="3592792"/>
            <a:ext cx="3221663" cy="2406179"/>
          </a:xfrm>
          <a:prstGeom prst="rect">
            <a:avLst/>
          </a:prstGeom>
          <a:noFill/>
          <a:ln>
            <a:noFill/>
          </a:ln>
        </p:spPr>
      </p:pic>
      <p:sp>
        <p:nvSpPr>
          <p:cNvPr id="7" name="Rectangle 6"/>
          <p:cNvSpPr/>
          <p:nvPr/>
        </p:nvSpPr>
        <p:spPr>
          <a:xfrm>
            <a:off x="9946090" y="547674"/>
            <a:ext cx="2069798" cy="369332"/>
          </a:xfrm>
          <a:prstGeom prst="rect">
            <a:avLst/>
          </a:prstGeom>
        </p:spPr>
        <p:txBody>
          <a:bodyPr wrap="none">
            <a:spAutoFit/>
          </a:bodyPr>
          <a:lstStyle/>
          <a:p>
            <a:pPr algn="r"/>
            <a:r>
              <a:rPr lang="en-US" dirty="0" smtClean="0">
                <a:solidFill>
                  <a:schemeClr val="bg1"/>
                </a:solidFill>
              </a:rPr>
              <a:t>Brown Elementary</a:t>
            </a:r>
            <a:endParaRPr lang="en-US" dirty="0">
              <a:solidFill>
                <a:schemeClr val="bg1"/>
              </a:solidFill>
            </a:endParaRPr>
          </a:p>
        </p:txBody>
      </p:sp>
    </p:spTree>
    <p:extLst>
      <p:ext uri="{BB962C8B-B14F-4D97-AF65-F5344CB8AC3E}">
        <p14:creationId xmlns:p14="http://schemas.microsoft.com/office/powerpoint/2010/main" val="103427456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940741"/>
            <a:ext cx="11102926" cy="671824"/>
          </a:xfrm>
        </p:spPr>
        <p:txBody>
          <a:bodyPr/>
          <a:lstStyle/>
          <a:p>
            <a:r>
              <a:rPr lang="en-US" sz="4000" dirty="0" smtClean="0"/>
              <a:t>Continuous Improvement, </a:t>
            </a:r>
            <a:br>
              <a:rPr lang="en-US" sz="4000" dirty="0" smtClean="0"/>
            </a:br>
            <a:r>
              <a:rPr lang="en-US" sz="4000" dirty="0" smtClean="0"/>
              <a:t>Circling Back and Reflection</a:t>
            </a:r>
            <a:endParaRPr lang="en-US" dirty="0"/>
          </a:p>
        </p:txBody>
      </p:sp>
      <p:sp>
        <p:nvSpPr>
          <p:cNvPr id="3" name="Content Placeholder 2"/>
          <p:cNvSpPr>
            <a:spLocks noGrp="1"/>
          </p:cNvSpPr>
          <p:nvPr>
            <p:ph sz="half" idx="1"/>
          </p:nvPr>
        </p:nvSpPr>
        <p:spPr>
          <a:xfrm>
            <a:off x="624444" y="3466512"/>
            <a:ext cx="4517572" cy="3124293"/>
          </a:xfrm>
        </p:spPr>
        <p:txBody>
          <a:bodyPr/>
          <a:lstStyle/>
          <a:p>
            <a:r>
              <a:rPr lang="en-US" sz="2000" dirty="0" smtClean="0"/>
              <a:t>4 R’s: Rigor, Relevance, Relationships, &amp; Reflection</a:t>
            </a:r>
          </a:p>
          <a:p>
            <a:r>
              <a:rPr lang="en-US" sz="2000" dirty="0" smtClean="0"/>
              <a:t>Each teacher </a:t>
            </a:r>
            <a:r>
              <a:rPr lang="en-US" sz="2000" dirty="0"/>
              <a:t>shares </a:t>
            </a:r>
            <a:r>
              <a:rPr lang="en-US" sz="2000" dirty="0" smtClean="0"/>
              <a:t>a portfolio of data 3 times a year that contains artifacts of student learning</a:t>
            </a:r>
          </a:p>
          <a:p>
            <a:r>
              <a:rPr lang="en-US" sz="2000" dirty="0" smtClean="0"/>
              <a:t>Focus on the data and accountability to take action</a:t>
            </a:r>
            <a:endParaRPr lang="en-US" sz="2000" dirty="0"/>
          </a:p>
        </p:txBody>
      </p:sp>
      <p:sp>
        <p:nvSpPr>
          <p:cNvPr id="7" name="Rectangle 6"/>
          <p:cNvSpPr/>
          <p:nvPr/>
        </p:nvSpPr>
        <p:spPr>
          <a:xfrm>
            <a:off x="9946090" y="547674"/>
            <a:ext cx="2069798" cy="369332"/>
          </a:xfrm>
          <a:prstGeom prst="rect">
            <a:avLst/>
          </a:prstGeom>
        </p:spPr>
        <p:txBody>
          <a:bodyPr wrap="none">
            <a:spAutoFit/>
          </a:bodyPr>
          <a:lstStyle/>
          <a:p>
            <a:pPr algn="r"/>
            <a:r>
              <a:rPr lang="en-US" dirty="0" smtClean="0">
                <a:solidFill>
                  <a:schemeClr val="bg1"/>
                </a:solidFill>
              </a:rPr>
              <a:t>Brown Elementary</a:t>
            </a:r>
            <a:endParaRPr lang="en-US" dirty="0">
              <a:solidFill>
                <a:schemeClr val="bg1"/>
              </a:solidFill>
            </a:endParaRPr>
          </a:p>
        </p:txBody>
      </p:sp>
      <p:pic>
        <p:nvPicPr>
          <p:cNvPr id="8" name="Shape 364"/>
          <p:cNvPicPr preferRelativeResize="0"/>
          <p:nvPr/>
        </p:nvPicPr>
        <p:blipFill rotWithShape="1">
          <a:blip r:embed="rId2">
            <a:alphaModFix/>
            <a:extLst>
              <a:ext uri="{BEBA8EAE-BF5A-486C-A8C5-ECC9F3942E4B}">
                <a14:imgProps xmlns:a14="http://schemas.microsoft.com/office/drawing/2010/main">
                  <a14:imgLayer r:embed="rId3">
                    <a14:imgEffect>
                      <a14:brightnessContrast bright="21000" contrast="20000"/>
                    </a14:imgEffect>
                  </a14:imgLayer>
                </a14:imgProps>
              </a:ext>
            </a:extLst>
          </a:blip>
          <a:srcRect/>
          <a:stretch/>
        </p:blipFill>
        <p:spPr>
          <a:xfrm>
            <a:off x="7971373" y="3466513"/>
            <a:ext cx="3998849" cy="2986640"/>
          </a:xfrm>
          <a:prstGeom prst="rect">
            <a:avLst/>
          </a:prstGeom>
          <a:noFill/>
          <a:ln>
            <a:noFill/>
          </a:ln>
        </p:spPr>
      </p:pic>
      <p:pic>
        <p:nvPicPr>
          <p:cNvPr id="9" name="Shape 365"/>
          <p:cNvPicPr preferRelativeResize="0"/>
          <p:nvPr/>
        </p:nvPicPr>
        <p:blipFill rotWithShape="1">
          <a:blip r:embed="rId4">
            <a:alphaModFix/>
            <a:extLst>
              <a:ext uri="{BEBA8EAE-BF5A-486C-A8C5-ECC9F3942E4B}">
                <a14:imgProps xmlns:a14="http://schemas.microsoft.com/office/drawing/2010/main">
                  <a14:imgLayer r:embed="rId5">
                    <a14:imgEffect>
                      <a14:brightnessContrast bright="27000"/>
                    </a14:imgEffect>
                  </a14:imgLayer>
                </a14:imgProps>
              </a:ext>
            </a:extLst>
          </a:blip>
          <a:srcRect/>
          <a:stretch/>
        </p:blipFill>
        <p:spPr>
          <a:xfrm rot="5400000">
            <a:off x="5250708" y="3910617"/>
            <a:ext cx="2986640" cy="2098431"/>
          </a:xfrm>
          <a:prstGeom prst="rect">
            <a:avLst/>
          </a:prstGeom>
          <a:noFill/>
          <a:ln>
            <a:noFill/>
          </a:ln>
        </p:spPr>
      </p:pic>
    </p:spTree>
    <p:extLst>
      <p:ext uri="{BB962C8B-B14F-4D97-AF65-F5344CB8AC3E}">
        <p14:creationId xmlns:p14="http://schemas.microsoft.com/office/powerpoint/2010/main" val="24938021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4508" y="1706954"/>
            <a:ext cx="9015953" cy="624690"/>
          </a:xfrm>
        </p:spPr>
        <p:txBody>
          <a:bodyPr/>
          <a:lstStyle/>
          <a:p>
            <a:r>
              <a:rPr lang="en-US" dirty="0" err="1" smtClean="0"/>
              <a:t>Coit</a:t>
            </a:r>
            <a:r>
              <a:rPr lang="en-US" dirty="0" smtClean="0"/>
              <a:t> Creative Arts Academy</a:t>
            </a:r>
            <a:br>
              <a:rPr lang="en-US" dirty="0" smtClean="0"/>
            </a:br>
            <a:r>
              <a:rPr lang="en-US" sz="2400" dirty="0" smtClean="0"/>
              <a:t>Grand Rapids Public Schools</a:t>
            </a:r>
            <a:endParaRPr lang="en-US" sz="2400" dirty="0"/>
          </a:p>
        </p:txBody>
      </p:sp>
      <p:pic>
        <p:nvPicPr>
          <p:cNvPr id="4" name="Shape 371"/>
          <p:cNvPicPr preferRelativeResize="0"/>
          <p:nvPr/>
        </p:nvPicPr>
        <p:blipFill rotWithShape="1">
          <a:blip r:embed="rId2">
            <a:alphaModFix/>
          </a:blip>
          <a:srcRect l="16332" r="13417"/>
          <a:stretch/>
        </p:blipFill>
        <p:spPr>
          <a:xfrm rot="5400000">
            <a:off x="4600709" y="389881"/>
            <a:ext cx="3116248" cy="8464155"/>
          </a:xfrm>
          <a:prstGeom prst="rect">
            <a:avLst/>
          </a:prstGeom>
          <a:noFill/>
          <a:ln>
            <a:noFill/>
          </a:ln>
        </p:spPr>
      </p:pic>
    </p:spTree>
    <p:extLst>
      <p:ext uri="{BB962C8B-B14F-4D97-AF65-F5344CB8AC3E}">
        <p14:creationId xmlns:p14="http://schemas.microsoft.com/office/powerpoint/2010/main" val="345620538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734532" y="1772242"/>
            <a:ext cx="9619268" cy="509047"/>
          </a:xfrm>
        </p:spPr>
        <p:txBody>
          <a:bodyPr/>
          <a:lstStyle/>
          <a:p>
            <a:r>
              <a:rPr lang="en-US" sz="3200" dirty="0" err="1" smtClean="0"/>
              <a:t>Coit</a:t>
            </a:r>
            <a:r>
              <a:rPr lang="en-US" sz="3200" dirty="0" smtClean="0"/>
              <a:t> Demographics</a:t>
            </a:r>
            <a:endParaRPr lang="en-US" sz="3200" dirty="0"/>
          </a:p>
        </p:txBody>
      </p:sp>
      <p:sp>
        <p:nvSpPr>
          <p:cNvPr id="10" name="Rectangle 9"/>
          <p:cNvSpPr/>
          <p:nvPr/>
        </p:nvSpPr>
        <p:spPr>
          <a:xfrm>
            <a:off x="9004300" y="547674"/>
            <a:ext cx="3011589" cy="369332"/>
          </a:xfrm>
          <a:prstGeom prst="rect">
            <a:avLst/>
          </a:prstGeom>
        </p:spPr>
        <p:txBody>
          <a:bodyPr wrap="square">
            <a:spAutoFit/>
          </a:bodyPr>
          <a:lstStyle/>
          <a:p>
            <a:pPr algn="r"/>
            <a:r>
              <a:rPr lang="en-US" dirty="0" err="1" smtClean="0">
                <a:solidFill>
                  <a:schemeClr val="bg1"/>
                </a:solidFill>
              </a:rPr>
              <a:t>Coit</a:t>
            </a:r>
            <a:r>
              <a:rPr lang="en-US" dirty="0" smtClean="0">
                <a:solidFill>
                  <a:schemeClr val="bg1"/>
                </a:solidFill>
              </a:rPr>
              <a:t> Creative Arts Academy</a:t>
            </a:r>
            <a:endParaRPr lang="en-US" dirty="0">
              <a:solidFill>
                <a:schemeClr val="bg1"/>
              </a:solidFill>
            </a:endParaRPr>
          </a:p>
        </p:txBody>
      </p:sp>
      <p:sp>
        <p:nvSpPr>
          <p:cNvPr id="7" name="Content Placeholder 2"/>
          <p:cNvSpPr txBox="1">
            <a:spLocks/>
          </p:cNvSpPr>
          <p:nvPr/>
        </p:nvSpPr>
        <p:spPr>
          <a:xfrm>
            <a:off x="414274" y="2512280"/>
            <a:ext cx="5468254" cy="30326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t>Total District Enrollment: 15,989</a:t>
            </a:r>
          </a:p>
          <a:p>
            <a:r>
              <a:rPr lang="en-US" sz="2000" dirty="0" smtClean="0"/>
              <a:t>Number of Elementary Schools in District: 28</a:t>
            </a:r>
          </a:p>
          <a:p>
            <a:r>
              <a:rPr lang="en-US" sz="2000" dirty="0" smtClean="0"/>
              <a:t>Total Building Enrollment: 280</a:t>
            </a:r>
          </a:p>
          <a:p>
            <a:r>
              <a:rPr lang="en-US" sz="2000" dirty="0" smtClean="0"/>
              <a:t>Grade Levels Served: K-5</a:t>
            </a:r>
          </a:p>
          <a:p>
            <a:r>
              <a:rPr lang="en-US" sz="2000" dirty="0" smtClean="0"/>
              <a:t>Bilingual: 9.64%</a:t>
            </a:r>
          </a:p>
          <a:p>
            <a:r>
              <a:rPr lang="en-US" sz="2000" dirty="0" smtClean="0"/>
              <a:t>Free/Reduced Percentages: 85%</a:t>
            </a:r>
          </a:p>
          <a:p>
            <a:r>
              <a:rPr lang="en-US" sz="2000" dirty="0" smtClean="0"/>
              <a:t>Special Education: 25%</a:t>
            </a:r>
          </a:p>
          <a:p>
            <a:r>
              <a:rPr lang="en-US" sz="2000" dirty="0" smtClean="0"/>
              <a:t>Ethnicity Breakdown:</a:t>
            </a:r>
            <a:endParaRPr lang="en-US" sz="2000" dirty="0"/>
          </a:p>
        </p:txBody>
      </p:sp>
      <p:pic>
        <p:nvPicPr>
          <p:cNvPr id="11" name="table"/>
          <p:cNvPicPr>
            <a:picLocks noChangeAspect="1"/>
          </p:cNvPicPr>
          <p:nvPr/>
        </p:nvPicPr>
        <p:blipFill>
          <a:blip r:embed="rId2"/>
          <a:stretch>
            <a:fillRect/>
          </a:stretch>
        </p:blipFill>
        <p:spPr>
          <a:xfrm>
            <a:off x="763668" y="5775912"/>
            <a:ext cx="5297018" cy="554980"/>
          </a:xfrm>
          <a:prstGeom prst="rect">
            <a:avLst/>
          </a:prstGeom>
        </p:spPr>
      </p:pic>
      <p:pic>
        <p:nvPicPr>
          <p:cNvPr id="12" name="Shape 379"/>
          <p:cNvPicPr preferRelativeResize="0"/>
          <p:nvPr/>
        </p:nvPicPr>
        <p:blipFill rotWithShape="1">
          <a:blip r:embed="rId3">
            <a:alphaModFix/>
          </a:blip>
          <a:srcRect/>
          <a:stretch/>
        </p:blipFill>
        <p:spPr>
          <a:xfrm>
            <a:off x="6266269" y="2381651"/>
            <a:ext cx="5749619" cy="4312215"/>
          </a:xfrm>
          <a:prstGeom prst="rect">
            <a:avLst/>
          </a:prstGeom>
          <a:noFill/>
          <a:ln w="9525" cap="flat">
            <a:solidFill>
              <a:schemeClr val="dk1"/>
            </a:solidFill>
            <a:prstDash val="solid"/>
            <a:miter/>
            <a:headEnd type="none" w="med" len="med"/>
            <a:tailEnd type="none" w="med" len="med"/>
          </a:ln>
        </p:spPr>
      </p:pic>
      <p:pic>
        <p:nvPicPr>
          <p:cNvPr id="2" name="Picture 1"/>
          <p:cNvPicPr>
            <a:picLocks noChangeAspect="1"/>
          </p:cNvPicPr>
          <p:nvPr/>
        </p:nvPicPr>
        <p:blipFill>
          <a:blip r:embed="rId4"/>
          <a:stretch>
            <a:fillRect/>
          </a:stretch>
        </p:blipFill>
        <p:spPr>
          <a:xfrm>
            <a:off x="10749816" y="4537758"/>
            <a:ext cx="487722" cy="310923"/>
          </a:xfrm>
          <a:prstGeom prst="rect">
            <a:avLst/>
          </a:prstGeom>
        </p:spPr>
      </p:pic>
    </p:spTree>
    <p:extLst>
      <p:ext uri="{BB962C8B-B14F-4D97-AF65-F5344CB8AC3E}">
        <p14:creationId xmlns:p14="http://schemas.microsoft.com/office/powerpoint/2010/main" val="176137264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362256" y="1904217"/>
            <a:ext cx="9991544" cy="769001"/>
          </a:xfrm>
        </p:spPr>
        <p:txBody>
          <a:bodyPr/>
          <a:lstStyle/>
          <a:p>
            <a:r>
              <a:rPr lang="en-US" dirty="0" smtClean="0"/>
              <a:t>Emergent Themes</a:t>
            </a:r>
            <a:endParaRPr lang="en-US" dirty="0"/>
          </a:p>
        </p:txBody>
      </p:sp>
      <p:sp>
        <p:nvSpPr>
          <p:cNvPr id="6" name="Content Placeholder 5"/>
          <p:cNvSpPr>
            <a:spLocks noGrp="1"/>
          </p:cNvSpPr>
          <p:nvPr>
            <p:ph idx="1"/>
          </p:nvPr>
        </p:nvSpPr>
        <p:spPr>
          <a:xfrm>
            <a:off x="1092530" y="2696587"/>
            <a:ext cx="6127668" cy="3776125"/>
          </a:xfrm>
        </p:spPr>
        <p:txBody>
          <a:bodyPr/>
          <a:lstStyle/>
          <a:p>
            <a:r>
              <a:rPr lang="en-US" sz="2000" dirty="0" smtClean="0"/>
              <a:t>Year-round school prior to 2013-2014</a:t>
            </a:r>
          </a:p>
          <a:p>
            <a:r>
              <a:rPr lang="en-US" sz="2000" dirty="0" smtClean="0"/>
              <a:t>Individual student growth focus</a:t>
            </a:r>
          </a:p>
          <a:p>
            <a:r>
              <a:rPr lang="en-US" sz="2000" dirty="0" smtClean="0"/>
              <a:t>Theme school</a:t>
            </a:r>
          </a:p>
          <a:p>
            <a:r>
              <a:rPr lang="en-US" sz="2000" dirty="0" smtClean="0"/>
              <a:t>Culture of self and mutual accountability among teaching staff</a:t>
            </a:r>
          </a:p>
          <a:p>
            <a:r>
              <a:rPr lang="en-US" sz="2000" dirty="0" smtClean="0"/>
              <a:t>Kids can!</a:t>
            </a:r>
          </a:p>
          <a:p>
            <a:r>
              <a:rPr lang="en-US" sz="2000" dirty="0" smtClean="0"/>
              <a:t>We must!</a:t>
            </a:r>
          </a:p>
          <a:p>
            <a:r>
              <a:rPr lang="en-US" sz="2000" dirty="0" smtClean="0"/>
              <a:t>On fire!</a:t>
            </a:r>
          </a:p>
          <a:p>
            <a:r>
              <a:rPr lang="en-US" sz="2000" smtClean="0"/>
              <a:t>Literacy </a:t>
            </a:r>
            <a:r>
              <a:rPr lang="en-US" sz="2000" dirty="0" smtClean="0"/>
              <a:t>focus</a:t>
            </a:r>
          </a:p>
          <a:p>
            <a:r>
              <a:rPr lang="en-US" sz="2000" dirty="0" smtClean="0"/>
              <a:t>Extensive wrap-around supports</a:t>
            </a:r>
          </a:p>
        </p:txBody>
      </p:sp>
      <p:sp>
        <p:nvSpPr>
          <p:cNvPr id="9" name="Rectangle 8"/>
          <p:cNvSpPr/>
          <p:nvPr/>
        </p:nvSpPr>
        <p:spPr>
          <a:xfrm>
            <a:off x="9022633" y="547674"/>
            <a:ext cx="2993255" cy="369332"/>
          </a:xfrm>
          <a:prstGeom prst="rect">
            <a:avLst/>
          </a:prstGeom>
        </p:spPr>
        <p:txBody>
          <a:bodyPr wrap="none">
            <a:spAutoFit/>
          </a:bodyPr>
          <a:lstStyle/>
          <a:p>
            <a:pPr algn="r"/>
            <a:r>
              <a:rPr lang="en-US" dirty="0" err="1">
                <a:solidFill>
                  <a:schemeClr val="bg1"/>
                </a:solidFill>
              </a:rPr>
              <a:t>Coit</a:t>
            </a:r>
            <a:r>
              <a:rPr lang="en-US" dirty="0">
                <a:solidFill>
                  <a:schemeClr val="bg1"/>
                </a:solidFill>
              </a:rPr>
              <a:t> Creative Arts Academy</a:t>
            </a:r>
          </a:p>
        </p:txBody>
      </p:sp>
      <p:pic>
        <p:nvPicPr>
          <p:cNvPr id="8" name="Shape 388"/>
          <p:cNvPicPr preferRelativeResize="0"/>
          <p:nvPr/>
        </p:nvPicPr>
        <p:blipFill rotWithShape="1">
          <a:blip r:embed="rId2">
            <a:alphaModFix/>
            <a:extLst>
              <a:ext uri="{BEBA8EAE-BF5A-486C-A8C5-ECC9F3942E4B}">
                <a14:imgProps xmlns:a14="http://schemas.microsoft.com/office/drawing/2010/main">
                  <a14:imgLayer r:embed="rId3">
                    <a14:imgEffect>
                      <a14:brightnessContrast bright="30000"/>
                    </a14:imgEffect>
                  </a14:imgLayer>
                </a14:imgProps>
              </a:ext>
            </a:extLst>
          </a:blip>
          <a:srcRect/>
          <a:stretch/>
        </p:blipFill>
        <p:spPr>
          <a:xfrm>
            <a:off x="7220198" y="3063773"/>
            <a:ext cx="4576411" cy="3432308"/>
          </a:xfrm>
          <a:prstGeom prst="rect">
            <a:avLst/>
          </a:prstGeom>
          <a:noFill/>
          <a:ln>
            <a:noFill/>
          </a:ln>
        </p:spPr>
      </p:pic>
    </p:spTree>
    <p:extLst>
      <p:ext uri="{BB962C8B-B14F-4D97-AF65-F5344CB8AC3E}">
        <p14:creationId xmlns:p14="http://schemas.microsoft.com/office/powerpoint/2010/main" val="96378553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204" y="1668547"/>
            <a:ext cx="9391122" cy="731873"/>
          </a:xfrm>
        </p:spPr>
        <p:txBody>
          <a:bodyPr/>
          <a:lstStyle/>
          <a:p>
            <a:r>
              <a:rPr lang="en-US" dirty="0" smtClean="0"/>
              <a:t>Theme School</a:t>
            </a:r>
            <a:endParaRPr lang="en-US" dirty="0"/>
          </a:p>
        </p:txBody>
      </p:sp>
      <p:sp>
        <p:nvSpPr>
          <p:cNvPr id="3" name="Content Placeholder 2"/>
          <p:cNvSpPr>
            <a:spLocks noGrp="1"/>
          </p:cNvSpPr>
          <p:nvPr>
            <p:ph idx="1"/>
          </p:nvPr>
        </p:nvSpPr>
        <p:spPr>
          <a:xfrm>
            <a:off x="431730" y="2553403"/>
            <a:ext cx="10156596" cy="1543584"/>
          </a:xfrm>
        </p:spPr>
        <p:txBody>
          <a:bodyPr/>
          <a:lstStyle/>
          <a:p>
            <a:r>
              <a:rPr lang="en-US" sz="1800" dirty="0" smtClean="0"/>
              <a:t>Theme school attracts GVSU professors/medical professional families</a:t>
            </a:r>
          </a:p>
          <a:p>
            <a:r>
              <a:rPr lang="en-US" sz="1800" dirty="0" smtClean="0"/>
              <a:t>Neighborhood and schools of choice both</a:t>
            </a:r>
          </a:p>
          <a:p>
            <a:r>
              <a:rPr lang="en-US" sz="1800" dirty="0" smtClean="0"/>
              <a:t>Theme-based school</a:t>
            </a:r>
          </a:p>
          <a:p>
            <a:r>
              <a:rPr lang="en-US" sz="1800" dirty="0" smtClean="0"/>
              <a:t>Creative arts </a:t>
            </a:r>
            <a:r>
              <a:rPr lang="en-US" sz="1800" dirty="0"/>
              <a:t>s</a:t>
            </a:r>
            <a:r>
              <a:rPr lang="en-US" sz="1800" dirty="0" smtClean="0"/>
              <a:t>pecialist</a:t>
            </a:r>
            <a:endParaRPr lang="en-US" sz="1800" dirty="0"/>
          </a:p>
        </p:txBody>
      </p:sp>
      <p:sp>
        <p:nvSpPr>
          <p:cNvPr id="6" name="Rectangle 5"/>
          <p:cNvSpPr/>
          <p:nvPr/>
        </p:nvSpPr>
        <p:spPr>
          <a:xfrm>
            <a:off x="9022633" y="547674"/>
            <a:ext cx="2993255" cy="369332"/>
          </a:xfrm>
          <a:prstGeom prst="rect">
            <a:avLst/>
          </a:prstGeom>
        </p:spPr>
        <p:txBody>
          <a:bodyPr wrap="none">
            <a:spAutoFit/>
          </a:bodyPr>
          <a:lstStyle/>
          <a:p>
            <a:pPr algn="r"/>
            <a:r>
              <a:rPr lang="en-US" dirty="0" err="1">
                <a:solidFill>
                  <a:schemeClr val="bg1"/>
                </a:solidFill>
              </a:rPr>
              <a:t>Coit</a:t>
            </a:r>
            <a:r>
              <a:rPr lang="en-US" dirty="0">
                <a:solidFill>
                  <a:schemeClr val="bg1"/>
                </a:solidFill>
              </a:rPr>
              <a:t> Creative Arts Academy</a:t>
            </a:r>
          </a:p>
        </p:txBody>
      </p:sp>
      <p:pic>
        <p:nvPicPr>
          <p:cNvPr id="7" name="Shape 393"/>
          <p:cNvPicPr preferRelativeResize="0">
            <a:picLocks noGrp="1"/>
          </p:cNvPicPr>
          <p:nvPr/>
        </p:nvPicPr>
        <p:blipFill rotWithShape="1">
          <a:blip r:embed="rId2">
            <a:alphaModFix/>
          </a:blip>
          <a:srcRect/>
          <a:stretch/>
        </p:blipFill>
        <p:spPr>
          <a:xfrm>
            <a:off x="3694736" y="4036817"/>
            <a:ext cx="3547272" cy="2660454"/>
          </a:xfrm>
          <a:prstGeom prst="rect">
            <a:avLst/>
          </a:prstGeom>
          <a:noFill/>
          <a:ln>
            <a:noFill/>
          </a:ln>
        </p:spPr>
      </p:pic>
      <p:pic>
        <p:nvPicPr>
          <p:cNvPr id="8" name="Shape 395"/>
          <p:cNvPicPr preferRelativeResize="0"/>
          <p:nvPr/>
        </p:nvPicPr>
        <p:blipFill rotWithShape="1">
          <a:blip r:embed="rId3">
            <a:alphaModFix/>
            <a:extLst>
              <a:ext uri="{BEBA8EAE-BF5A-486C-A8C5-ECC9F3942E4B}">
                <a14:imgProps xmlns:a14="http://schemas.microsoft.com/office/drawing/2010/main">
                  <a14:imgLayer r:embed="rId4">
                    <a14:imgEffect>
                      <a14:brightnessContrast bright="14000"/>
                    </a14:imgEffect>
                  </a14:imgLayer>
                </a14:imgProps>
              </a:ext>
            </a:extLst>
          </a:blip>
          <a:srcRect/>
          <a:stretch/>
        </p:blipFill>
        <p:spPr>
          <a:xfrm>
            <a:off x="7327075" y="2944308"/>
            <a:ext cx="4688813" cy="3752963"/>
          </a:xfrm>
          <a:prstGeom prst="rect">
            <a:avLst/>
          </a:prstGeom>
          <a:noFill/>
          <a:ln>
            <a:noFill/>
          </a:ln>
        </p:spPr>
      </p:pic>
    </p:spTree>
    <p:extLst>
      <p:ext uri="{BB962C8B-B14F-4D97-AF65-F5344CB8AC3E}">
        <p14:creationId xmlns:p14="http://schemas.microsoft.com/office/powerpoint/2010/main" val="71392418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204" y="1668547"/>
            <a:ext cx="9391122" cy="731873"/>
          </a:xfrm>
        </p:spPr>
        <p:txBody>
          <a:bodyPr/>
          <a:lstStyle/>
          <a:p>
            <a:r>
              <a:rPr lang="en-US" dirty="0" smtClean="0"/>
              <a:t>Year-round School</a:t>
            </a:r>
            <a:endParaRPr lang="en-US" dirty="0"/>
          </a:p>
        </p:txBody>
      </p:sp>
      <p:sp>
        <p:nvSpPr>
          <p:cNvPr id="3" name="Content Placeholder 2"/>
          <p:cNvSpPr>
            <a:spLocks noGrp="1"/>
          </p:cNvSpPr>
          <p:nvPr>
            <p:ph idx="1"/>
          </p:nvPr>
        </p:nvSpPr>
        <p:spPr>
          <a:xfrm>
            <a:off x="574234" y="3151961"/>
            <a:ext cx="5636561" cy="2565070"/>
          </a:xfrm>
        </p:spPr>
        <p:txBody>
          <a:bodyPr/>
          <a:lstStyle/>
          <a:p>
            <a:r>
              <a:rPr lang="en-US" sz="1800" dirty="0" smtClean="0"/>
              <a:t>Year-round school for 7 years prior to 2013-2014.</a:t>
            </a:r>
          </a:p>
          <a:p>
            <a:r>
              <a:rPr lang="en-US" sz="1800" dirty="0" smtClean="0"/>
              <a:t>“We’ve all noticed a change in reading loss with the longer breaks of a traditional school year.” </a:t>
            </a:r>
          </a:p>
          <a:p>
            <a:r>
              <a:rPr lang="en-US" sz="1800" dirty="0" smtClean="0"/>
              <a:t>“Teachers never felt burned out in a year round calendar.”</a:t>
            </a:r>
          </a:p>
          <a:p>
            <a:r>
              <a:rPr lang="en-US" sz="1800" dirty="0" smtClean="0"/>
              <a:t>Interventions were scheduled during intercessions.</a:t>
            </a:r>
          </a:p>
          <a:p>
            <a:r>
              <a:rPr lang="en-US" sz="1800" dirty="0" smtClean="0"/>
              <a:t>“We’re worried about our new traditional calendar.”</a:t>
            </a:r>
            <a:endParaRPr lang="en-US" sz="1800" dirty="0"/>
          </a:p>
        </p:txBody>
      </p:sp>
      <p:sp>
        <p:nvSpPr>
          <p:cNvPr id="6" name="Rectangle 5"/>
          <p:cNvSpPr/>
          <p:nvPr/>
        </p:nvSpPr>
        <p:spPr>
          <a:xfrm>
            <a:off x="9022633" y="547674"/>
            <a:ext cx="2993255" cy="369332"/>
          </a:xfrm>
          <a:prstGeom prst="rect">
            <a:avLst/>
          </a:prstGeom>
        </p:spPr>
        <p:txBody>
          <a:bodyPr wrap="none">
            <a:spAutoFit/>
          </a:bodyPr>
          <a:lstStyle/>
          <a:p>
            <a:pPr algn="r"/>
            <a:r>
              <a:rPr lang="en-US" dirty="0" err="1">
                <a:solidFill>
                  <a:schemeClr val="bg1"/>
                </a:solidFill>
              </a:rPr>
              <a:t>Coit</a:t>
            </a:r>
            <a:r>
              <a:rPr lang="en-US" dirty="0">
                <a:solidFill>
                  <a:schemeClr val="bg1"/>
                </a:solidFill>
              </a:rPr>
              <a:t> Creative Arts Academy</a:t>
            </a:r>
          </a:p>
        </p:txBody>
      </p:sp>
      <p:pic>
        <p:nvPicPr>
          <p:cNvPr id="9" name="Shape 400"/>
          <p:cNvPicPr preferRelativeResize="0">
            <a:picLocks noGrp="1"/>
          </p:cNvPicPr>
          <p:nvPr/>
        </p:nvPicPr>
        <p:blipFill rotWithShape="1">
          <a:blip r:embed="rId2">
            <a:alphaModFix/>
            <a:extLst>
              <a:ext uri="{BEBA8EAE-BF5A-486C-A8C5-ECC9F3942E4B}">
                <a14:imgProps xmlns:a14="http://schemas.microsoft.com/office/drawing/2010/main">
                  <a14:imgLayer r:embed="rId3">
                    <a14:imgEffect>
                      <a14:brightnessContrast bright="16000"/>
                    </a14:imgEffect>
                  </a14:imgLayer>
                </a14:imgProps>
              </a:ext>
            </a:extLst>
          </a:blip>
          <a:srcRect/>
          <a:stretch/>
        </p:blipFill>
        <p:spPr>
          <a:xfrm>
            <a:off x="6580909" y="2661557"/>
            <a:ext cx="5181600" cy="3886200"/>
          </a:xfrm>
          <a:prstGeom prst="rect">
            <a:avLst/>
          </a:prstGeom>
          <a:noFill/>
          <a:ln>
            <a:noFill/>
          </a:ln>
        </p:spPr>
      </p:pic>
    </p:spTree>
    <p:extLst>
      <p:ext uri="{BB962C8B-B14F-4D97-AF65-F5344CB8AC3E}">
        <p14:creationId xmlns:p14="http://schemas.microsoft.com/office/powerpoint/2010/main" val="461383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4865" y="1751420"/>
            <a:ext cx="10871859" cy="429116"/>
          </a:xfrm>
        </p:spPr>
        <p:txBody>
          <a:bodyPr/>
          <a:lstStyle/>
          <a:p>
            <a:r>
              <a:rPr lang="en-US" dirty="0" smtClean="0"/>
              <a:t>Focused on Individual </a:t>
            </a:r>
            <a:br>
              <a:rPr lang="en-US" dirty="0" smtClean="0"/>
            </a:br>
            <a:r>
              <a:rPr lang="en-US" dirty="0" smtClean="0"/>
              <a:t>Student Growth</a:t>
            </a:r>
            <a:endParaRPr lang="en-US" dirty="0"/>
          </a:p>
        </p:txBody>
      </p:sp>
      <p:sp>
        <p:nvSpPr>
          <p:cNvPr id="3" name="Content Placeholder 2"/>
          <p:cNvSpPr>
            <a:spLocks noGrp="1"/>
          </p:cNvSpPr>
          <p:nvPr>
            <p:ph idx="1"/>
          </p:nvPr>
        </p:nvSpPr>
        <p:spPr>
          <a:xfrm>
            <a:off x="574234" y="3151961"/>
            <a:ext cx="5636561" cy="2565070"/>
          </a:xfrm>
        </p:spPr>
        <p:txBody>
          <a:bodyPr/>
          <a:lstStyle/>
          <a:p>
            <a:r>
              <a:rPr lang="en-US" sz="2400" dirty="0" smtClean="0"/>
              <a:t>Student reading goals/rewards/celebrations</a:t>
            </a:r>
          </a:p>
          <a:p>
            <a:r>
              <a:rPr lang="en-US" sz="2400" dirty="0" smtClean="0"/>
              <a:t>Use data/MAP/MEAP/Reading Street</a:t>
            </a:r>
          </a:p>
          <a:p>
            <a:r>
              <a:rPr lang="en-US" sz="2400" dirty="0" smtClean="0"/>
              <a:t>MAP data-emphasized with students, staff, parents</a:t>
            </a:r>
          </a:p>
          <a:p>
            <a:r>
              <a:rPr lang="en-US" sz="2400" dirty="0" smtClean="0"/>
              <a:t>MAP testing/DIBELS</a:t>
            </a:r>
            <a:endParaRPr lang="en-US" sz="2400" dirty="0"/>
          </a:p>
        </p:txBody>
      </p:sp>
      <p:sp>
        <p:nvSpPr>
          <p:cNvPr id="6" name="Rectangle 5"/>
          <p:cNvSpPr/>
          <p:nvPr/>
        </p:nvSpPr>
        <p:spPr>
          <a:xfrm>
            <a:off x="9022633" y="547674"/>
            <a:ext cx="2993255" cy="369332"/>
          </a:xfrm>
          <a:prstGeom prst="rect">
            <a:avLst/>
          </a:prstGeom>
        </p:spPr>
        <p:txBody>
          <a:bodyPr wrap="none">
            <a:spAutoFit/>
          </a:bodyPr>
          <a:lstStyle/>
          <a:p>
            <a:pPr algn="r"/>
            <a:r>
              <a:rPr lang="en-US" dirty="0" err="1">
                <a:solidFill>
                  <a:schemeClr val="bg1"/>
                </a:solidFill>
              </a:rPr>
              <a:t>Coit</a:t>
            </a:r>
            <a:r>
              <a:rPr lang="en-US" dirty="0">
                <a:solidFill>
                  <a:schemeClr val="bg1"/>
                </a:solidFill>
              </a:rPr>
              <a:t> Creative Arts Academy</a:t>
            </a:r>
          </a:p>
        </p:txBody>
      </p:sp>
      <p:pic>
        <p:nvPicPr>
          <p:cNvPr id="7" name="Shape 401"/>
          <p:cNvPicPr preferRelativeResize="0">
            <a:picLocks noGrp="1"/>
          </p:cNvPicPr>
          <p:nvPr/>
        </p:nvPicPr>
        <p:blipFill rotWithShape="1">
          <a:blip r:embed="rId2">
            <a:alphaModFix/>
            <a:extLst>
              <a:ext uri="{BEBA8EAE-BF5A-486C-A8C5-ECC9F3942E4B}">
                <a14:imgProps xmlns:a14="http://schemas.microsoft.com/office/drawing/2010/main">
                  <a14:imgLayer r:embed="rId3">
                    <a14:imgEffect>
                      <a14:brightnessContrast bright="14000"/>
                    </a14:imgEffect>
                  </a14:imgLayer>
                </a14:imgProps>
              </a:ext>
            </a:extLst>
          </a:blip>
          <a:srcRect/>
          <a:stretch/>
        </p:blipFill>
        <p:spPr>
          <a:xfrm>
            <a:off x="7062970" y="3014951"/>
            <a:ext cx="4952918" cy="3714687"/>
          </a:xfrm>
          <a:prstGeom prst="rect">
            <a:avLst/>
          </a:prstGeom>
          <a:noFill/>
          <a:ln>
            <a:noFill/>
          </a:ln>
        </p:spPr>
      </p:pic>
    </p:spTree>
    <p:extLst>
      <p:ext uri="{BB962C8B-B14F-4D97-AF65-F5344CB8AC3E}">
        <p14:creationId xmlns:p14="http://schemas.microsoft.com/office/powerpoint/2010/main" val="361809218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6248" y="1941679"/>
            <a:ext cx="6938281" cy="1977178"/>
          </a:xfrm>
        </p:spPr>
        <p:txBody>
          <a:bodyPr/>
          <a:lstStyle/>
          <a:p>
            <a:pPr algn="l"/>
            <a:r>
              <a:rPr lang="en-US" sz="4000" dirty="0" smtClean="0"/>
              <a:t>Culture of Self and Mutual Accountability Among Teaching Staff</a:t>
            </a:r>
            <a:endParaRPr lang="en-US" sz="4000" dirty="0"/>
          </a:p>
        </p:txBody>
      </p:sp>
      <p:sp>
        <p:nvSpPr>
          <p:cNvPr id="3" name="Content Placeholder 2"/>
          <p:cNvSpPr>
            <a:spLocks noGrp="1"/>
          </p:cNvSpPr>
          <p:nvPr>
            <p:ph idx="1"/>
          </p:nvPr>
        </p:nvSpPr>
        <p:spPr>
          <a:xfrm>
            <a:off x="1341912" y="4067920"/>
            <a:ext cx="6460176" cy="2499136"/>
          </a:xfrm>
        </p:spPr>
        <p:txBody>
          <a:bodyPr/>
          <a:lstStyle/>
          <a:p>
            <a:r>
              <a:rPr lang="en-US" sz="2000" dirty="0" smtClean="0"/>
              <a:t>Staff consistently spoke of strong relationships based on stability of long-term staff</a:t>
            </a:r>
          </a:p>
          <a:p>
            <a:r>
              <a:rPr lang="en-US" sz="2000" dirty="0" smtClean="0"/>
              <a:t>“We have a poke your head in my classroom culture”</a:t>
            </a:r>
          </a:p>
          <a:p>
            <a:r>
              <a:rPr lang="en-US" sz="2000" dirty="0" smtClean="0"/>
              <a:t>High staff continuity</a:t>
            </a:r>
          </a:p>
          <a:p>
            <a:r>
              <a:rPr lang="en-US" sz="2000" dirty="0" smtClean="0"/>
              <a:t>“We’re all on the same page”</a:t>
            </a:r>
          </a:p>
          <a:p>
            <a:r>
              <a:rPr lang="en-US" sz="2000" dirty="0" smtClean="0"/>
              <a:t>Time &amp; flex to meet and share ideas</a:t>
            </a:r>
            <a:endParaRPr lang="en-US" sz="2000" dirty="0"/>
          </a:p>
        </p:txBody>
      </p:sp>
      <p:sp>
        <p:nvSpPr>
          <p:cNvPr id="6" name="Rectangle 5"/>
          <p:cNvSpPr/>
          <p:nvPr/>
        </p:nvSpPr>
        <p:spPr>
          <a:xfrm>
            <a:off x="9022633" y="547674"/>
            <a:ext cx="2993255" cy="369332"/>
          </a:xfrm>
          <a:prstGeom prst="rect">
            <a:avLst/>
          </a:prstGeom>
        </p:spPr>
        <p:txBody>
          <a:bodyPr wrap="none">
            <a:spAutoFit/>
          </a:bodyPr>
          <a:lstStyle/>
          <a:p>
            <a:pPr algn="r"/>
            <a:r>
              <a:rPr lang="en-US" dirty="0" err="1">
                <a:solidFill>
                  <a:schemeClr val="bg1"/>
                </a:solidFill>
              </a:rPr>
              <a:t>Coit</a:t>
            </a:r>
            <a:r>
              <a:rPr lang="en-US" dirty="0">
                <a:solidFill>
                  <a:schemeClr val="bg1"/>
                </a:solidFill>
              </a:rPr>
              <a:t> Creative Arts Academy</a:t>
            </a:r>
          </a:p>
        </p:txBody>
      </p:sp>
      <p:pic>
        <p:nvPicPr>
          <p:cNvPr id="9" name="Shape 410"/>
          <p:cNvPicPr preferRelativeResize="0"/>
          <p:nvPr/>
        </p:nvPicPr>
        <p:blipFill rotWithShape="1">
          <a:blip r:embed="rId2">
            <a:alphaModFix/>
            <a:extLst>
              <a:ext uri="{BEBA8EAE-BF5A-486C-A8C5-ECC9F3942E4B}">
                <a14:imgProps xmlns:a14="http://schemas.microsoft.com/office/drawing/2010/main">
                  <a14:imgLayer r:embed="rId3">
                    <a14:imgEffect>
                      <a14:brightnessContrast bright="9000"/>
                    </a14:imgEffect>
                  </a14:imgLayer>
                </a14:imgProps>
              </a:ext>
            </a:extLst>
          </a:blip>
          <a:srcRect/>
          <a:stretch/>
        </p:blipFill>
        <p:spPr>
          <a:xfrm rot="5400000">
            <a:off x="7567726" y="2389420"/>
            <a:ext cx="4774439" cy="3580831"/>
          </a:xfrm>
          <a:prstGeom prst="rect">
            <a:avLst/>
          </a:prstGeom>
          <a:noFill/>
          <a:ln>
            <a:noFill/>
          </a:ln>
        </p:spPr>
      </p:pic>
    </p:spTree>
    <p:extLst>
      <p:ext uri="{BB962C8B-B14F-4D97-AF65-F5344CB8AC3E}">
        <p14:creationId xmlns:p14="http://schemas.microsoft.com/office/powerpoint/2010/main" val="128056322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204" y="1668547"/>
            <a:ext cx="9391122" cy="731873"/>
          </a:xfrm>
        </p:spPr>
        <p:txBody>
          <a:bodyPr/>
          <a:lstStyle/>
          <a:p>
            <a:r>
              <a:rPr lang="en-US" dirty="0" smtClean="0"/>
              <a:t>Kids Can!</a:t>
            </a:r>
            <a:endParaRPr lang="en-US" dirty="0"/>
          </a:p>
        </p:txBody>
      </p:sp>
      <p:sp>
        <p:nvSpPr>
          <p:cNvPr id="3" name="Content Placeholder 2"/>
          <p:cNvSpPr>
            <a:spLocks noGrp="1"/>
          </p:cNvSpPr>
          <p:nvPr>
            <p:ph idx="1"/>
          </p:nvPr>
        </p:nvSpPr>
        <p:spPr>
          <a:xfrm>
            <a:off x="740489" y="2553403"/>
            <a:ext cx="4959667" cy="3016124"/>
          </a:xfrm>
        </p:spPr>
        <p:txBody>
          <a:bodyPr/>
          <a:lstStyle/>
          <a:p>
            <a:r>
              <a:rPr lang="en-US" sz="2000" dirty="0" smtClean="0"/>
              <a:t>“High expectations.”</a:t>
            </a:r>
          </a:p>
          <a:p>
            <a:r>
              <a:rPr lang="en-US" sz="2000" dirty="0" smtClean="0"/>
              <a:t>“Teachers care and run a tight ship.”</a:t>
            </a:r>
          </a:p>
          <a:p>
            <a:r>
              <a:rPr lang="en-US" sz="2000" dirty="0" smtClean="0"/>
              <a:t>“Teach students that this is an environment that will prepare them for anything.”</a:t>
            </a:r>
          </a:p>
          <a:p>
            <a:r>
              <a:rPr lang="en-US" sz="2000" dirty="0" smtClean="0"/>
              <a:t>“You have to take your customers where they’re at.”</a:t>
            </a:r>
          </a:p>
          <a:p>
            <a:r>
              <a:rPr lang="en-US" sz="2000" dirty="0" smtClean="0"/>
              <a:t>“They know more than they think.”</a:t>
            </a:r>
          </a:p>
          <a:p>
            <a:endParaRPr lang="en-US" sz="2000" dirty="0"/>
          </a:p>
        </p:txBody>
      </p:sp>
      <p:sp>
        <p:nvSpPr>
          <p:cNvPr id="6" name="Rectangle 5"/>
          <p:cNvSpPr/>
          <p:nvPr/>
        </p:nvSpPr>
        <p:spPr>
          <a:xfrm>
            <a:off x="9022633" y="547674"/>
            <a:ext cx="2993255" cy="369332"/>
          </a:xfrm>
          <a:prstGeom prst="rect">
            <a:avLst/>
          </a:prstGeom>
        </p:spPr>
        <p:txBody>
          <a:bodyPr wrap="none">
            <a:spAutoFit/>
          </a:bodyPr>
          <a:lstStyle/>
          <a:p>
            <a:pPr algn="r"/>
            <a:r>
              <a:rPr lang="en-US" dirty="0" err="1">
                <a:solidFill>
                  <a:schemeClr val="bg1"/>
                </a:solidFill>
              </a:rPr>
              <a:t>Coit</a:t>
            </a:r>
            <a:r>
              <a:rPr lang="en-US" dirty="0">
                <a:solidFill>
                  <a:schemeClr val="bg1"/>
                </a:solidFill>
              </a:rPr>
              <a:t> Creative Arts Academy</a:t>
            </a:r>
          </a:p>
        </p:txBody>
      </p:sp>
      <p:pic>
        <p:nvPicPr>
          <p:cNvPr id="9" name="Shape 415"/>
          <p:cNvPicPr preferRelativeResize="0">
            <a:picLocks noGrp="1"/>
          </p:cNvPicPr>
          <p:nvPr/>
        </p:nvPicPr>
        <p:blipFill rotWithShape="1">
          <a:blip r:embed="rId2">
            <a:alphaModFix/>
            <a:extLst>
              <a:ext uri="{BEBA8EAE-BF5A-486C-A8C5-ECC9F3942E4B}">
                <a14:imgProps xmlns:a14="http://schemas.microsoft.com/office/drawing/2010/main">
                  <a14:imgLayer r:embed="rId3">
                    <a14:imgEffect>
                      <a14:brightnessContrast bright="6000"/>
                    </a14:imgEffect>
                  </a14:imgLayer>
                </a14:imgProps>
              </a:ext>
            </a:extLst>
          </a:blip>
          <a:srcRect/>
          <a:stretch/>
        </p:blipFill>
        <p:spPr>
          <a:xfrm>
            <a:off x="8646515" y="1668547"/>
            <a:ext cx="3187629" cy="2297811"/>
          </a:xfrm>
          <a:prstGeom prst="rect">
            <a:avLst/>
          </a:prstGeom>
          <a:noFill/>
          <a:ln>
            <a:noFill/>
          </a:ln>
        </p:spPr>
      </p:pic>
      <p:pic>
        <p:nvPicPr>
          <p:cNvPr id="10" name="Shape 416"/>
          <p:cNvPicPr preferRelativeResize="0">
            <a:picLocks noGrp="1"/>
          </p:cNvPicPr>
          <p:nvPr/>
        </p:nvPicPr>
        <p:blipFill rotWithShape="1">
          <a:blip r:embed="rId4">
            <a:alphaModFix/>
            <a:extLst>
              <a:ext uri="{BEBA8EAE-BF5A-486C-A8C5-ECC9F3942E4B}">
                <a14:imgProps xmlns:a14="http://schemas.microsoft.com/office/drawing/2010/main">
                  <a14:imgLayer r:embed="rId5">
                    <a14:imgEffect>
                      <a14:brightnessContrast bright="33000"/>
                    </a14:imgEffect>
                  </a14:imgLayer>
                </a14:imgProps>
              </a:ext>
            </a:extLst>
          </a:blip>
          <a:srcRect/>
          <a:stretch/>
        </p:blipFill>
        <p:spPr>
          <a:xfrm>
            <a:off x="5700156" y="4061465"/>
            <a:ext cx="3398204" cy="2548653"/>
          </a:xfrm>
          <a:prstGeom prst="rect">
            <a:avLst/>
          </a:prstGeom>
          <a:noFill/>
          <a:ln>
            <a:noFill/>
          </a:ln>
        </p:spPr>
      </p:pic>
    </p:spTree>
    <p:extLst>
      <p:ext uri="{BB962C8B-B14F-4D97-AF65-F5344CB8AC3E}">
        <p14:creationId xmlns:p14="http://schemas.microsoft.com/office/powerpoint/2010/main" val="4909840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257188" y="2672116"/>
            <a:ext cx="3726730" cy="703839"/>
          </a:xfrm>
          <a:prstGeom prst="rect">
            <a:avLst/>
          </a:prstGeom>
        </p:spPr>
        <p:txBody>
          <a:bodyPr/>
          <a:lst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dirty="0" smtClean="0"/>
              <a:t>Field Study</a:t>
            </a:r>
          </a:p>
          <a:p>
            <a:pPr algn="l"/>
            <a:r>
              <a:rPr lang="en-US" dirty="0" smtClean="0"/>
              <a:t>Buildings</a:t>
            </a:r>
          </a:p>
        </p:txBody>
      </p:sp>
      <p:pic>
        <p:nvPicPr>
          <p:cNvPr id="4" name="Shape 133"/>
          <p:cNvPicPr preferRelativeResize="0"/>
          <p:nvPr/>
        </p:nvPicPr>
        <p:blipFill rotWithShape="1">
          <a:blip r:embed="rId2">
            <a:alphaModFix/>
          </a:blip>
          <a:srcRect/>
          <a:stretch/>
        </p:blipFill>
        <p:spPr>
          <a:xfrm>
            <a:off x="3993446" y="2061034"/>
            <a:ext cx="5638800" cy="4800600"/>
          </a:xfrm>
          <a:prstGeom prst="rect">
            <a:avLst/>
          </a:prstGeom>
          <a:noFill/>
          <a:ln w="9525" cap="flat">
            <a:solidFill>
              <a:schemeClr val="dk1"/>
            </a:solidFill>
            <a:prstDash val="solid"/>
            <a:miter/>
            <a:headEnd type="none" w="med" len="med"/>
            <a:tailEnd type="none" w="med" len="med"/>
          </a:ln>
        </p:spPr>
      </p:pic>
      <p:sp>
        <p:nvSpPr>
          <p:cNvPr id="5" name="Oval 4"/>
          <p:cNvSpPr/>
          <p:nvPr/>
        </p:nvSpPr>
        <p:spPr>
          <a:xfrm>
            <a:off x="8717846" y="4188103"/>
            <a:ext cx="452422" cy="27587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1pPr>
            <a:lvl2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2pPr>
            <a:lvl3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3pPr>
            <a:lvl4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4pPr>
            <a:lvl5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5pPr>
            <a:lvl6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6pPr>
            <a:lvl7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7pPr>
            <a:lvl8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8pPr>
            <a:lvl9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9pPr>
          </a:lstStyle>
          <a:p>
            <a:pPr algn="ctr"/>
            <a:endParaRPr lang="en-US"/>
          </a:p>
        </p:txBody>
      </p:sp>
      <p:sp>
        <p:nvSpPr>
          <p:cNvPr id="6" name="Oval 5"/>
          <p:cNvSpPr/>
          <p:nvPr/>
        </p:nvSpPr>
        <p:spPr>
          <a:xfrm>
            <a:off x="8477183" y="4454803"/>
            <a:ext cx="452422" cy="27587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1pPr>
            <a:lvl2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2pPr>
            <a:lvl3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3pPr>
            <a:lvl4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4pPr>
            <a:lvl5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5pPr>
            <a:lvl6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6pPr>
            <a:lvl7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7pPr>
            <a:lvl8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8pPr>
            <a:lvl9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9pPr>
          </a:lstStyle>
          <a:p>
            <a:pPr algn="ctr"/>
            <a:endParaRPr lang="en-US"/>
          </a:p>
        </p:txBody>
      </p:sp>
      <p:sp>
        <p:nvSpPr>
          <p:cNvPr id="7" name="Oval 6"/>
          <p:cNvSpPr/>
          <p:nvPr/>
        </p:nvSpPr>
        <p:spPr>
          <a:xfrm>
            <a:off x="6410348" y="3592967"/>
            <a:ext cx="452422" cy="27587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1pPr>
            <a:lvl2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2pPr>
            <a:lvl3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3pPr>
            <a:lvl4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4pPr>
            <a:lvl5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5pPr>
            <a:lvl6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6pPr>
            <a:lvl7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7pPr>
            <a:lvl8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8pPr>
            <a:lvl9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9pPr>
          </a:lstStyle>
          <a:p>
            <a:pPr algn="ctr"/>
            <a:endParaRPr lang="en-US"/>
          </a:p>
        </p:txBody>
      </p:sp>
      <p:sp>
        <p:nvSpPr>
          <p:cNvPr id="8" name="Oval 7"/>
          <p:cNvSpPr/>
          <p:nvPr/>
        </p:nvSpPr>
        <p:spPr>
          <a:xfrm>
            <a:off x="7314954" y="3715238"/>
            <a:ext cx="452422" cy="27587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1pPr>
            <a:lvl2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2pPr>
            <a:lvl3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3pPr>
            <a:lvl4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4pPr>
            <a:lvl5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5pPr>
            <a:lvl6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6pPr>
            <a:lvl7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7pPr>
            <a:lvl8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8pPr>
            <a:lvl9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9pPr>
          </a:lstStyle>
          <a:p>
            <a:pPr algn="ctr"/>
            <a:endParaRPr lang="en-US"/>
          </a:p>
        </p:txBody>
      </p:sp>
      <p:sp>
        <p:nvSpPr>
          <p:cNvPr id="9" name="Oval 8"/>
          <p:cNvSpPr/>
          <p:nvPr/>
        </p:nvSpPr>
        <p:spPr>
          <a:xfrm>
            <a:off x="5669846" y="3108433"/>
            <a:ext cx="452422" cy="27587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1pPr>
            <a:lvl2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2pPr>
            <a:lvl3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3pPr>
            <a:lvl4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4pPr>
            <a:lvl5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5pPr>
            <a:lvl6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6pPr>
            <a:lvl7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7pPr>
            <a:lvl8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8pPr>
            <a:lvl9pPr marR="0" algn="l" rtl="0">
              <a:lnSpc>
                <a:spcPct val="100000"/>
              </a:lnSpc>
              <a:spcBef>
                <a:spcPts val="0"/>
              </a:spcBef>
              <a:spcAft>
                <a:spcPts val="0"/>
              </a:spcAft>
              <a:buNone/>
              <a:defRPr sz="1400" b="0" i="0" u="none" strike="noStrike" cap="none" baseline="0">
                <a:solidFill>
                  <a:schemeClr val="lt1"/>
                </a:solidFill>
                <a:latin typeface="+mn-lt"/>
                <a:ea typeface="+mn-ea"/>
                <a:cs typeface="+mn-cs"/>
                <a:sym typeface="Arial"/>
                <a:rtl val="0"/>
              </a:defRPr>
            </a:lvl9pPr>
          </a:lstStyle>
          <a:p>
            <a:pPr algn="ctr"/>
            <a:endParaRPr lang="en-US"/>
          </a:p>
        </p:txBody>
      </p:sp>
      <p:cxnSp>
        <p:nvCxnSpPr>
          <p:cNvPr id="10" name="Straight Connector 9"/>
          <p:cNvCxnSpPr>
            <a:stCxn id="5" idx="7"/>
            <a:endCxn id="11" idx="1"/>
          </p:cNvCxnSpPr>
          <p:nvPr/>
        </p:nvCxnSpPr>
        <p:spPr>
          <a:xfrm flipV="1">
            <a:off x="9104012" y="3393254"/>
            <a:ext cx="1490729" cy="83525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2"/>
          <p:cNvSpPr txBox="1"/>
          <p:nvPr/>
        </p:nvSpPr>
        <p:spPr>
          <a:xfrm>
            <a:off x="10594741" y="3239365"/>
            <a:ext cx="1345583" cy="307777"/>
          </a:xfrm>
          <a:prstGeom prst="rect">
            <a:avLst/>
          </a:prstGeom>
          <a:noFill/>
        </p:spPr>
        <p:txBody>
          <a:bodyPr wrap="square"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r>
              <a:rPr lang="en-US" dirty="0" smtClean="0"/>
              <a:t>North Godwin</a:t>
            </a:r>
            <a:endParaRPr lang="en-US" dirty="0"/>
          </a:p>
        </p:txBody>
      </p:sp>
      <p:cxnSp>
        <p:nvCxnSpPr>
          <p:cNvPr id="12" name="Straight Connector 11"/>
          <p:cNvCxnSpPr>
            <a:endCxn id="13" idx="1"/>
          </p:cNvCxnSpPr>
          <p:nvPr/>
        </p:nvCxnSpPr>
        <p:spPr>
          <a:xfrm flipV="1">
            <a:off x="6860142" y="1803938"/>
            <a:ext cx="3470682" cy="178250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5"/>
          <p:cNvSpPr txBox="1"/>
          <p:nvPr/>
        </p:nvSpPr>
        <p:spPr>
          <a:xfrm>
            <a:off x="10330824" y="1650049"/>
            <a:ext cx="1103889" cy="307777"/>
          </a:xfrm>
          <a:prstGeom prst="rect">
            <a:avLst/>
          </a:prstGeom>
          <a:noFill/>
        </p:spPr>
        <p:txBody>
          <a:bodyPr wrap="square"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r>
              <a:rPr lang="en-US" dirty="0" smtClean="0"/>
              <a:t>Lakeshore</a:t>
            </a:r>
            <a:endParaRPr lang="en-US" dirty="0"/>
          </a:p>
        </p:txBody>
      </p:sp>
      <p:sp>
        <p:nvSpPr>
          <p:cNvPr id="14" name="TextBox 16"/>
          <p:cNvSpPr txBox="1"/>
          <p:nvPr/>
        </p:nvSpPr>
        <p:spPr>
          <a:xfrm>
            <a:off x="9900140" y="4454803"/>
            <a:ext cx="1534573" cy="307777"/>
          </a:xfrm>
          <a:prstGeom prst="rect">
            <a:avLst/>
          </a:prstGeom>
          <a:noFill/>
        </p:spPr>
        <p:txBody>
          <a:bodyPr wrap="square"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r>
              <a:rPr lang="en-US" dirty="0" err="1" smtClean="0"/>
              <a:t>Coit</a:t>
            </a:r>
            <a:endParaRPr lang="en-US" dirty="0"/>
          </a:p>
        </p:txBody>
      </p:sp>
      <p:cxnSp>
        <p:nvCxnSpPr>
          <p:cNvPr id="15" name="Straight Connector 14"/>
          <p:cNvCxnSpPr>
            <a:endCxn id="14" idx="1"/>
          </p:cNvCxnSpPr>
          <p:nvPr/>
        </p:nvCxnSpPr>
        <p:spPr>
          <a:xfrm>
            <a:off x="8944057" y="4592739"/>
            <a:ext cx="956083" cy="15953"/>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9"/>
          <p:cNvSpPr txBox="1"/>
          <p:nvPr/>
        </p:nvSpPr>
        <p:spPr>
          <a:xfrm>
            <a:off x="10092029" y="2386313"/>
            <a:ext cx="1077292" cy="307777"/>
          </a:xfrm>
          <a:prstGeom prst="rect">
            <a:avLst/>
          </a:prstGeom>
          <a:noFill/>
        </p:spPr>
        <p:txBody>
          <a:bodyPr wrap="square"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r>
              <a:rPr lang="en-US" dirty="0" err="1" smtClean="0"/>
              <a:t>Sunfield</a:t>
            </a:r>
            <a:r>
              <a:rPr lang="en-US" dirty="0" smtClean="0"/>
              <a:t> </a:t>
            </a:r>
            <a:endParaRPr lang="en-US" dirty="0"/>
          </a:p>
        </p:txBody>
      </p:sp>
      <p:cxnSp>
        <p:nvCxnSpPr>
          <p:cNvPr id="17" name="Straight Connector 16"/>
          <p:cNvCxnSpPr>
            <a:endCxn id="8" idx="7"/>
          </p:cNvCxnSpPr>
          <p:nvPr/>
        </p:nvCxnSpPr>
        <p:spPr>
          <a:xfrm flipH="1">
            <a:off x="7701120" y="2592508"/>
            <a:ext cx="2390909" cy="1163131"/>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24"/>
          <p:cNvSpPr txBox="1"/>
          <p:nvPr/>
        </p:nvSpPr>
        <p:spPr>
          <a:xfrm>
            <a:off x="5336292" y="1317078"/>
            <a:ext cx="2359812" cy="307777"/>
          </a:xfrm>
          <a:prstGeom prst="rect">
            <a:avLst/>
          </a:prstGeom>
          <a:noFill/>
        </p:spPr>
        <p:txBody>
          <a:bodyPr wrap="square"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r>
              <a:rPr lang="en-US" dirty="0" smtClean="0"/>
              <a:t>Brown</a:t>
            </a:r>
            <a:endParaRPr lang="en-US" dirty="0"/>
          </a:p>
        </p:txBody>
      </p:sp>
      <p:cxnSp>
        <p:nvCxnSpPr>
          <p:cNvPr id="19" name="Straight Connector 18"/>
          <p:cNvCxnSpPr>
            <a:endCxn id="9" idx="0"/>
          </p:cNvCxnSpPr>
          <p:nvPr/>
        </p:nvCxnSpPr>
        <p:spPr>
          <a:xfrm>
            <a:off x="5896057" y="1624855"/>
            <a:ext cx="0" cy="148357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483020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204" y="1668547"/>
            <a:ext cx="9391122" cy="731873"/>
          </a:xfrm>
        </p:spPr>
        <p:txBody>
          <a:bodyPr/>
          <a:lstStyle/>
          <a:p>
            <a:r>
              <a:rPr lang="en-US" dirty="0" smtClean="0"/>
              <a:t>We Must!</a:t>
            </a:r>
            <a:endParaRPr lang="en-US" dirty="0"/>
          </a:p>
        </p:txBody>
      </p:sp>
      <p:sp>
        <p:nvSpPr>
          <p:cNvPr id="3" name="Content Placeholder 2"/>
          <p:cNvSpPr>
            <a:spLocks noGrp="1"/>
          </p:cNvSpPr>
          <p:nvPr>
            <p:ph idx="1"/>
          </p:nvPr>
        </p:nvSpPr>
        <p:spPr>
          <a:xfrm>
            <a:off x="740489" y="2553402"/>
            <a:ext cx="4959667" cy="3397021"/>
          </a:xfrm>
        </p:spPr>
        <p:txBody>
          <a:bodyPr/>
          <a:lstStyle/>
          <a:p>
            <a:r>
              <a:rPr lang="en-US" sz="2400" dirty="0" smtClean="0"/>
              <a:t>“I am the last line of defense between now and the rest of their lives.”</a:t>
            </a:r>
          </a:p>
          <a:p>
            <a:r>
              <a:rPr lang="en-US" sz="2400" dirty="0" smtClean="0"/>
              <a:t>“These are all of our kids.”</a:t>
            </a:r>
          </a:p>
          <a:p>
            <a:r>
              <a:rPr lang="en-US" sz="2400" dirty="0" smtClean="0"/>
              <a:t>“We do whatever we have to do to get done.”</a:t>
            </a:r>
          </a:p>
          <a:p>
            <a:r>
              <a:rPr lang="en-US" sz="2400" dirty="0" smtClean="0"/>
              <a:t>“Vested staff.”</a:t>
            </a:r>
          </a:p>
          <a:p>
            <a:r>
              <a:rPr lang="en-US" sz="2400" dirty="0" smtClean="0"/>
              <a:t>“Vested parents.”</a:t>
            </a:r>
          </a:p>
          <a:p>
            <a:endParaRPr lang="en-US" sz="2400" dirty="0"/>
          </a:p>
        </p:txBody>
      </p:sp>
      <p:sp>
        <p:nvSpPr>
          <p:cNvPr id="6" name="Rectangle 5"/>
          <p:cNvSpPr/>
          <p:nvPr/>
        </p:nvSpPr>
        <p:spPr>
          <a:xfrm>
            <a:off x="9022633" y="547674"/>
            <a:ext cx="2993255" cy="369332"/>
          </a:xfrm>
          <a:prstGeom prst="rect">
            <a:avLst/>
          </a:prstGeom>
        </p:spPr>
        <p:txBody>
          <a:bodyPr wrap="none">
            <a:spAutoFit/>
          </a:bodyPr>
          <a:lstStyle/>
          <a:p>
            <a:pPr algn="r"/>
            <a:r>
              <a:rPr lang="en-US" dirty="0" err="1">
                <a:solidFill>
                  <a:schemeClr val="bg1"/>
                </a:solidFill>
              </a:rPr>
              <a:t>Coit</a:t>
            </a:r>
            <a:r>
              <a:rPr lang="en-US" dirty="0">
                <a:solidFill>
                  <a:schemeClr val="bg1"/>
                </a:solidFill>
              </a:rPr>
              <a:t> Creative Arts Academy</a:t>
            </a:r>
          </a:p>
        </p:txBody>
      </p:sp>
      <p:pic>
        <p:nvPicPr>
          <p:cNvPr id="7" name="Shape 422"/>
          <p:cNvPicPr preferRelativeResize="0">
            <a:picLocks noGrp="1"/>
          </p:cNvPicPr>
          <p:nvPr/>
        </p:nvPicPr>
        <p:blipFill rotWithShape="1">
          <a:blip r:embed="rId2">
            <a:alphaModFix/>
            <a:extLst>
              <a:ext uri="{BEBA8EAE-BF5A-486C-A8C5-ECC9F3942E4B}">
                <a14:imgProps xmlns:a14="http://schemas.microsoft.com/office/drawing/2010/main">
                  <a14:imgLayer r:embed="rId3">
                    <a14:imgEffect>
                      <a14:brightnessContrast bright="32000"/>
                    </a14:imgEffect>
                  </a14:imgLayer>
                </a14:imgProps>
              </a:ext>
            </a:extLst>
          </a:blip>
          <a:srcRect/>
          <a:stretch/>
        </p:blipFill>
        <p:spPr>
          <a:xfrm>
            <a:off x="6665878" y="4212040"/>
            <a:ext cx="2932937" cy="2199703"/>
          </a:xfrm>
          <a:prstGeom prst="rect">
            <a:avLst/>
          </a:prstGeom>
          <a:noFill/>
          <a:ln>
            <a:noFill/>
          </a:ln>
        </p:spPr>
      </p:pic>
      <p:pic>
        <p:nvPicPr>
          <p:cNvPr id="8" name="Shape 423"/>
          <p:cNvPicPr preferRelativeResize="0">
            <a:picLocks noGrp="1"/>
          </p:cNvPicPr>
          <p:nvPr/>
        </p:nvPicPr>
        <p:blipFill rotWithShape="1">
          <a:blip r:embed="rId4">
            <a:alphaModFix/>
            <a:extLst>
              <a:ext uri="{BEBA8EAE-BF5A-486C-A8C5-ECC9F3942E4B}">
                <a14:imgProps xmlns:a14="http://schemas.microsoft.com/office/drawing/2010/main">
                  <a14:imgLayer r:embed="rId5">
                    <a14:imgEffect>
                      <a14:brightnessContrast bright="30000"/>
                    </a14:imgEffect>
                  </a14:imgLayer>
                </a14:imgProps>
              </a:ext>
            </a:extLst>
          </a:blip>
          <a:srcRect/>
          <a:stretch/>
        </p:blipFill>
        <p:spPr>
          <a:xfrm>
            <a:off x="7851238" y="1840442"/>
            <a:ext cx="2932937" cy="2199703"/>
          </a:xfrm>
          <a:prstGeom prst="rect">
            <a:avLst/>
          </a:prstGeom>
          <a:noFill/>
          <a:ln>
            <a:noFill/>
          </a:ln>
        </p:spPr>
      </p:pic>
    </p:spTree>
    <p:extLst>
      <p:ext uri="{BB962C8B-B14F-4D97-AF65-F5344CB8AC3E}">
        <p14:creationId xmlns:p14="http://schemas.microsoft.com/office/powerpoint/2010/main" val="232432592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204" y="1668547"/>
            <a:ext cx="9391122" cy="731873"/>
          </a:xfrm>
        </p:spPr>
        <p:txBody>
          <a:bodyPr/>
          <a:lstStyle/>
          <a:p>
            <a:r>
              <a:rPr lang="en-US" dirty="0" smtClean="0"/>
              <a:t>Literacy Focus</a:t>
            </a:r>
            <a:endParaRPr lang="en-US" dirty="0"/>
          </a:p>
        </p:txBody>
      </p:sp>
      <p:sp>
        <p:nvSpPr>
          <p:cNvPr id="3" name="Content Placeholder 2"/>
          <p:cNvSpPr>
            <a:spLocks noGrp="1"/>
          </p:cNvSpPr>
          <p:nvPr>
            <p:ph idx="1"/>
          </p:nvPr>
        </p:nvSpPr>
        <p:spPr>
          <a:xfrm>
            <a:off x="358815" y="2400420"/>
            <a:ext cx="5743438" cy="3004249"/>
          </a:xfrm>
        </p:spPr>
        <p:txBody>
          <a:bodyPr/>
          <a:lstStyle/>
          <a:p>
            <a:r>
              <a:rPr lang="en-US" sz="2400" dirty="0" smtClean="0"/>
              <a:t>1 reading specialist</a:t>
            </a:r>
          </a:p>
          <a:p>
            <a:r>
              <a:rPr lang="en-US" sz="2400" dirty="0" smtClean="0"/>
              <a:t>Creative arts specialist–literacy emphasis</a:t>
            </a:r>
          </a:p>
          <a:p>
            <a:r>
              <a:rPr lang="en-US" sz="2400" dirty="0" smtClean="0"/>
              <a:t>Thinking Maps®</a:t>
            </a:r>
          </a:p>
          <a:p>
            <a:r>
              <a:rPr lang="en-US" sz="2400" dirty="0" smtClean="0"/>
              <a:t>Reading Street and supplemental materials</a:t>
            </a:r>
          </a:p>
          <a:p>
            <a:r>
              <a:rPr lang="en-US" sz="2400" dirty="0" smtClean="0"/>
              <a:t>Classroom visuals: heavy emphasis on reading, writing and math, word wall, amazing words</a:t>
            </a:r>
          </a:p>
          <a:p>
            <a:endParaRPr lang="en-US" sz="2400" dirty="0"/>
          </a:p>
        </p:txBody>
      </p:sp>
      <p:sp>
        <p:nvSpPr>
          <p:cNvPr id="6" name="Rectangle 5"/>
          <p:cNvSpPr/>
          <p:nvPr/>
        </p:nvSpPr>
        <p:spPr>
          <a:xfrm>
            <a:off x="9022633" y="547674"/>
            <a:ext cx="2993255" cy="369332"/>
          </a:xfrm>
          <a:prstGeom prst="rect">
            <a:avLst/>
          </a:prstGeom>
        </p:spPr>
        <p:txBody>
          <a:bodyPr wrap="none">
            <a:spAutoFit/>
          </a:bodyPr>
          <a:lstStyle/>
          <a:p>
            <a:pPr algn="r"/>
            <a:r>
              <a:rPr lang="en-US" dirty="0" err="1">
                <a:solidFill>
                  <a:schemeClr val="bg1"/>
                </a:solidFill>
              </a:rPr>
              <a:t>Coit</a:t>
            </a:r>
            <a:r>
              <a:rPr lang="en-US" dirty="0">
                <a:solidFill>
                  <a:schemeClr val="bg1"/>
                </a:solidFill>
              </a:rPr>
              <a:t> Creative Arts Academy</a:t>
            </a:r>
          </a:p>
        </p:txBody>
      </p:sp>
      <p:pic>
        <p:nvPicPr>
          <p:cNvPr id="9" name="Shape 436"/>
          <p:cNvPicPr preferRelativeResize="0">
            <a:picLocks noGrp="1"/>
          </p:cNvPicPr>
          <p:nvPr/>
        </p:nvPicPr>
        <p:blipFill rotWithShape="1">
          <a:blip r:embed="rId2">
            <a:alphaModFix/>
            <a:extLst>
              <a:ext uri="{BEBA8EAE-BF5A-486C-A8C5-ECC9F3942E4B}">
                <a14:imgProps xmlns:a14="http://schemas.microsoft.com/office/drawing/2010/main">
                  <a14:imgLayer r:embed="rId3">
                    <a14:imgEffect>
                      <a14:brightnessContrast bright="16000"/>
                    </a14:imgEffect>
                  </a14:imgLayer>
                </a14:imgProps>
              </a:ext>
            </a:extLst>
          </a:blip>
          <a:srcRect/>
          <a:stretch/>
        </p:blipFill>
        <p:spPr>
          <a:xfrm rot="-5400000">
            <a:off x="6212344" y="3851150"/>
            <a:ext cx="2821734" cy="2821734"/>
          </a:xfrm>
          <a:prstGeom prst="rect">
            <a:avLst/>
          </a:prstGeom>
          <a:noFill/>
          <a:ln>
            <a:noFill/>
          </a:ln>
        </p:spPr>
      </p:pic>
      <p:pic>
        <p:nvPicPr>
          <p:cNvPr id="10" name="Shape 437"/>
          <p:cNvPicPr preferRelativeResize="0">
            <a:picLocks noGrp="1"/>
          </p:cNvPicPr>
          <p:nvPr/>
        </p:nvPicPr>
        <p:blipFill rotWithShape="1">
          <a:blip r:embed="rId4">
            <a:alphaModFix/>
            <a:extLst>
              <a:ext uri="{BEBA8EAE-BF5A-486C-A8C5-ECC9F3942E4B}">
                <a14:imgProps xmlns:a14="http://schemas.microsoft.com/office/drawing/2010/main">
                  <a14:imgLayer r:embed="rId5">
                    <a14:imgEffect>
                      <a14:brightnessContrast bright="30000"/>
                    </a14:imgEffect>
                  </a14:imgLayer>
                </a14:imgProps>
              </a:ext>
            </a:extLst>
          </a:blip>
          <a:srcRect/>
          <a:stretch/>
        </p:blipFill>
        <p:spPr>
          <a:xfrm>
            <a:off x="9034078" y="1742375"/>
            <a:ext cx="2981810" cy="2981810"/>
          </a:xfrm>
          <a:prstGeom prst="rect">
            <a:avLst/>
          </a:prstGeom>
          <a:noFill/>
          <a:ln>
            <a:noFill/>
          </a:ln>
        </p:spPr>
      </p:pic>
    </p:spTree>
    <p:extLst>
      <p:ext uri="{BB962C8B-B14F-4D97-AF65-F5344CB8AC3E}">
        <p14:creationId xmlns:p14="http://schemas.microsoft.com/office/powerpoint/2010/main" val="423503864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204" y="1668547"/>
            <a:ext cx="5619232" cy="731873"/>
          </a:xfrm>
        </p:spPr>
        <p:txBody>
          <a:bodyPr/>
          <a:lstStyle/>
          <a:p>
            <a:r>
              <a:rPr lang="en-US" dirty="0" smtClean="0"/>
              <a:t>On Fire!</a:t>
            </a:r>
            <a:endParaRPr lang="en-US" dirty="0"/>
          </a:p>
        </p:txBody>
      </p:sp>
      <p:sp>
        <p:nvSpPr>
          <p:cNvPr id="3" name="Content Placeholder 2"/>
          <p:cNvSpPr>
            <a:spLocks noGrp="1"/>
          </p:cNvSpPr>
          <p:nvPr>
            <p:ph idx="1"/>
          </p:nvPr>
        </p:nvSpPr>
        <p:spPr>
          <a:xfrm>
            <a:off x="740490" y="2553403"/>
            <a:ext cx="6527209" cy="1887968"/>
          </a:xfrm>
        </p:spPr>
        <p:txBody>
          <a:bodyPr/>
          <a:lstStyle/>
          <a:p>
            <a:r>
              <a:rPr lang="en-US" sz="2000" dirty="0" smtClean="0"/>
              <a:t>“Teachers are empowered, experienced, and they care.”</a:t>
            </a:r>
          </a:p>
          <a:p>
            <a:r>
              <a:rPr lang="en-US" sz="2000" dirty="0" smtClean="0"/>
              <a:t>We are always on fire…the kids are excited because we are excited!”</a:t>
            </a:r>
          </a:p>
          <a:p>
            <a:r>
              <a:rPr lang="en-US" sz="2000" dirty="0" smtClean="0"/>
              <a:t>“We are always on fire.”</a:t>
            </a:r>
          </a:p>
          <a:p>
            <a:r>
              <a:rPr lang="en-US" sz="2000" dirty="0" smtClean="0"/>
              <a:t>“Teachers are ever-changing                                                to meet every student.”</a:t>
            </a:r>
          </a:p>
          <a:p>
            <a:r>
              <a:rPr lang="en-US" sz="2000" dirty="0" smtClean="0"/>
              <a:t>Enthusiasm</a:t>
            </a:r>
          </a:p>
          <a:p>
            <a:endParaRPr lang="en-US" sz="1800" dirty="0"/>
          </a:p>
        </p:txBody>
      </p:sp>
      <p:sp>
        <p:nvSpPr>
          <p:cNvPr id="6" name="Rectangle 5"/>
          <p:cNvSpPr/>
          <p:nvPr/>
        </p:nvSpPr>
        <p:spPr>
          <a:xfrm>
            <a:off x="9022633" y="547674"/>
            <a:ext cx="2993255" cy="369332"/>
          </a:xfrm>
          <a:prstGeom prst="rect">
            <a:avLst/>
          </a:prstGeom>
        </p:spPr>
        <p:txBody>
          <a:bodyPr wrap="none">
            <a:spAutoFit/>
          </a:bodyPr>
          <a:lstStyle/>
          <a:p>
            <a:pPr algn="r"/>
            <a:r>
              <a:rPr lang="en-US" dirty="0" err="1">
                <a:solidFill>
                  <a:schemeClr val="bg1"/>
                </a:solidFill>
              </a:rPr>
              <a:t>Coit</a:t>
            </a:r>
            <a:r>
              <a:rPr lang="en-US" dirty="0">
                <a:solidFill>
                  <a:schemeClr val="bg1"/>
                </a:solidFill>
              </a:rPr>
              <a:t> Creative Arts Academy</a:t>
            </a:r>
          </a:p>
        </p:txBody>
      </p:sp>
      <p:pic>
        <p:nvPicPr>
          <p:cNvPr id="9" name="Shape 429"/>
          <p:cNvPicPr preferRelativeResize="0">
            <a:picLocks noGrp="1"/>
          </p:cNvPicPr>
          <p:nvPr/>
        </p:nvPicPr>
        <p:blipFill rotWithShape="1">
          <a:blip r:embed="rId2">
            <a:alphaModFix/>
          </a:blip>
          <a:srcRect/>
          <a:stretch/>
        </p:blipFill>
        <p:spPr>
          <a:xfrm>
            <a:off x="7387926" y="1987190"/>
            <a:ext cx="4351338" cy="4351338"/>
          </a:xfrm>
          <a:prstGeom prst="rect">
            <a:avLst/>
          </a:prstGeom>
          <a:noFill/>
          <a:ln>
            <a:noFill/>
          </a:ln>
        </p:spPr>
      </p:pic>
      <p:pic>
        <p:nvPicPr>
          <p:cNvPr id="10" name="Shape 388"/>
          <p:cNvPicPr preferRelativeResize="0">
            <a:picLocks noGrp="1"/>
          </p:cNvPicPr>
          <p:nvPr/>
        </p:nvPicPr>
        <p:blipFill rotWithShape="1">
          <a:blip r:embed="rId3">
            <a:alphaModFix/>
            <a:extLst>
              <a:ext uri="{BEBA8EAE-BF5A-486C-A8C5-ECC9F3942E4B}">
                <a14:imgProps xmlns:a14="http://schemas.microsoft.com/office/drawing/2010/main">
                  <a14:imgLayer r:embed="rId4">
                    <a14:imgEffect>
                      <a14:brightnessContrast bright="21000"/>
                    </a14:imgEffect>
                  </a14:imgLayer>
                </a14:imgProps>
              </a:ext>
            </a:extLst>
          </a:blip>
          <a:srcRect/>
          <a:stretch/>
        </p:blipFill>
        <p:spPr>
          <a:xfrm>
            <a:off x="4672442" y="4162859"/>
            <a:ext cx="2655369" cy="2594021"/>
          </a:xfrm>
          <a:prstGeom prst="rect">
            <a:avLst/>
          </a:prstGeom>
          <a:noFill/>
          <a:ln>
            <a:noFill/>
          </a:ln>
        </p:spPr>
      </p:pic>
    </p:spTree>
    <p:extLst>
      <p:ext uri="{BB962C8B-B14F-4D97-AF65-F5344CB8AC3E}">
        <p14:creationId xmlns:p14="http://schemas.microsoft.com/office/powerpoint/2010/main" val="393358392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204" y="1668547"/>
            <a:ext cx="9391122" cy="731873"/>
          </a:xfrm>
        </p:spPr>
        <p:txBody>
          <a:bodyPr/>
          <a:lstStyle/>
          <a:p>
            <a:r>
              <a:rPr lang="en-US" dirty="0" smtClean="0"/>
              <a:t>Extensive Wrap-Around Supports</a:t>
            </a:r>
            <a:endParaRPr lang="en-US" dirty="0"/>
          </a:p>
        </p:txBody>
      </p:sp>
      <p:sp>
        <p:nvSpPr>
          <p:cNvPr id="3" name="Content Placeholder 2"/>
          <p:cNvSpPr>
            <a:spLocks noGrp="1"/>
          </p:cNvSpPr>
          <p:nvPr>
            <p:ph idx="1"/>
          </p:nvPr>
        </p:nvSpPr>
        <p:spPr>
          <a:xfrm>
            <a:off x="740488" y="2969167"/>
            <a:ext cx="7631615" cy="3692890"/>
          </a:xfrm>
        </p:spPr>
        <p:txBody>
          <a:bodyPr/>
          <a:lstStyle/>
          <a:p>
            <a:r>
              <a:rPr lang="en-US" sz="2000" dirty="0" smtClean="0"/>
              <a:t>After-school loop</a:t>
            </a:r>
          </a:p>
          <a:p>
            <a:r>
              <a:rPr lang="en-US" sz="2000" dirty="0" smtClean="0"/>
              <a:t>Numerous student teachers from area colleges</a:t>
            </a:r>
          </a:p>
          <a:p>
            <a:r>
              <a:rPr lang="en-US" sz="2000" dirty="0" smtClean="0"/>
              <a:t>Community Supports</a:t>
            </a:r>
          </a:p>
          <a:p>
            <a:r>
              <a:rPr lang="en-US" sz="2000" dirty="0" smtClean="0"/>
              <a:t>Many volunteers</a:t>
            </a:r>
          </a:p>
          <a:p>
            <a:r>
              <a:rPr lang="en-US" sz="2000" dirty="0" smtClean="0"/>
              <a:t>Schools of Hope 1:1 Reading focus - United Way</a:t>
            </a:r>
          </a:p>
          <a:p>
            <a:r>
              <a:rPr lang="en-US" sz="2000" dirty="0" smtClean="0"/>
              <a:t>Several support programs: Schools of Hope/United Way, Kent School Services Network, grandparents, after school tutoring</a:t>
            </a:r>
          </a:p>
          <a:p>
            <a:r>
              <a:rPr lang="en-US" sz="2000" dirty="0" smtClean="0"/>
              <a:t>Student teachers at every grade level (Cornerstone, GRCC, GVSU and Calvin)</a:t>
            </a:r>
          </a:p>
          <a:p>
            <a:r>
              <a:rPr lang="en-US" sz="2000" dirty="0" smtClean="0"/>
              <a:t>Volunteers, business, grandparents</a:t>
            </a:r>
          </a:p>
          <a:p>
            <a:endParaRPr lang="en-US" sz="1800" dirty="0"/>
          </a:p>
        </p:txBody>
      </p:sp>
      <p:sp>
        <p:nvSpPr>
          <p:cNvPr id="6" name="Rectangle 5"/>
          <p:cNvSpPr/>
          <p:nvPr/>
        </p:nvSpPr>
        <p:spPr>
          <a:xfrm>
            <a:off x="9022633" y="547674"/>
            <a:ext cx="2993255" cy="369332"/>
          </a:xfrm>
          <a:prstGeom prst="rect">
            <a:avLst/>
          </a:prstGeom>
        </p:spPr>
        <p:txBody>
          <a:bodyPr wrap="none">
            <a:spAutoFit/>
          </a:bodyPr>
          <a:lstStyle/>
          <a:p>
            <a:pPr algn="r"/>
            <a:r>
              <a:rPr lang="en-US" dirty="0" err="1">
                <a:solidFill>
                  <a:schemeClr val="bg1"/>
                </a:solidFill>
              </a:rPr>
              <a:t>Coit</a:t>
            </a:r>
            <a:r>
              <a:rPr lang="en-US" dirty="0">
                <a:solidFill>
                  <a:schemeClr val="bg1"/>
                </a:solidFill>
              </a:rPr>
              <a:t> Creative Arts Academy</a:t>
            </a:r>
          </a:p>
        </p:txBody>
      </p:sp>
      <p:pic>
        <p:nvPicPr>
          <p:cNvPr id="7" name="Shape 444"/>
          <p:cNvPicPr preferRelativeResize="0">
            <a:picLocks noGrp="1"/>
          </p:cNvPicPr>
          <p:nvPr/>
        </p:nvPicPr>
        <p:blipFill rotWithShape="1">
          <a:blip r:embed="rId2">
            <a:alphaModFix/>
          </a:blip>
          <a:srcRect/>
          <a:stretch/>
        </p:blipFill>
        <p:spPr>
          <a:xfrm>
            <a:off x="8566131" y="2969167"/>
            <a:ext cx="3247231" cy="3247231"/>
          </a:xfrm>
          <a:prstGeom prst="rect">
            <a:avLst/>
          </a:prstGeom>
          <a:noFill/>
          <a:ln>
            <a:noFill/>
          </a:ln>
        </p:spPr>
      </p:pic>
    </p:spTree>
    <p:extLst>
      <p:ext uri="{BB962C8B-B14F-4D97-AF65-F5344CB8AC3E}">
        <p14:creationId xmlns:p14="http://schemas.microsoft.com/office/powerpoint/2010/main" val="58821765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hape 450"/>
          <p:cNvPicPr preferRelativeResize="0"/>
          <p:nvPr/>
        </p:nvPicPr>
        <p:blipFill rotWithShape="1">
          <a:blip r:embed="rId2">
            <a:alphaModFix/>
          </a:blip>
          <a:srcRect/>
          <a:stretch/>
        </p:blipFill>
        <p:spPr>
          <a:xfrm>
            <a:off x="681157" y="2162902"/>
            <a:ext cx="11019691" cy="4576076"/>
          </a:xfrm>
          <a:prstGeom prst="rect">
            <a:avLst/>
          </a:prstGeom>
          <a:noFill/>
          <a:ln>
            <a:noFill/>
          </a:ln>
        </p:spPr>
      </p:pic>
      <p:sp>
        <p:nvSpPr>
          <p:cNvPr id="2" name="Title 1"/>
          <p:cNvSpPr>
            <a:spLocks noGrp="1"/>
          </p:cNvSpPr>
          <p:nvPr>
            <p:ph type="title"/>
          </p:nvPr>
        </p:nvSpPr>
        <p:spPr>
          <a:xfrm>
            <a:off x="1827208" y="1538212"/>
            <a:ext cx="9015953" cy="624690"/>
          </a:xfrm>
        </p:spPr>
        <p:txBody>
          <a:bodyPr/>
          <a:lstStyle/>
          <a:p>
            <a:r>
              <a:rPr lang="en-US" dirty="0" err="1" smtClean="0"/>
              <a:t>Sunfield</a:t>
            </a:r>
            <a:r>
              <a:rPr lang="en-US" dirty="0" smtClean="0"/>
              <a:t> Elementary</a:t>
            </a:r>
            <a:br>
              <a:rPr lang="en-US" dirty="0" smtClean="0"/>
            </a:br>
            <a:r>
              <a:rPr lang="en-US" sz="2400" dirty="0" smtClean="0"/>
              <a:t>Lakewood Public Schools</a:t>
            </a:r>
            <a:endParaRPr lang="en-US" sz="2400" dirty="0"/>
          </a:p>
        </p:txBody>
      </p:sp>
    </p:spTree>
    <p:extLst>
      <p:ext uri="{BB962C8B-B14F-4D97-AF65-F5344CB8AC3E}">
        <p14:creationId xmlns:p14="http://schemas.microsoft.com/office/powerpoint/2010/main" val="314951217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734532" y="1772242"/>
            <a:ext cx="9619268" cy="509047"/>
          </a:xfrm>
        </p:spPr>
        <p:txBody>
          <a:bodyPr/>
          <a:lstStyle/>
          <a:p>
            <a:r>
              <a:rPr lang="en-US" sz="3200" dirty="0" err="1" smtClean="0"/>
              <a:t>Sunfield</a:t>
            </a:r>
            <a:r>
              <a:rPr lang="en-US" sz="3200" dirty="0" smtClean="0"/>
              <a:t> Elementary Demographics</a:t>
            </a:r>
            <a:endParaRPr lang="en-US" sz="3200" dirty="0"/>
          </a:p>
        </p:txBody>
      </p:sp>
      <p:sp>
        <p:nvSpPr>
          <p:cNvPr id="10" name="Rectangle 9"/>
          <p:cNvSpPr/>
          <p:nvPr/>
        </p:nvSpPr>
        <p:spPr>
          <a:xfrm>
            <a:off x="9766554" y="547674"/>
            <a:ext cx="2249334" cy="369332"/>
          </a:xfrm>
          <a:prstGeom prst="rect">
            <a:avLst/>
          </a:prstGeom>
        </p:spPr>
        <p:txBody>
          <a:bodyPr wrap="none">
            <a:spAutoFit/>
          </a:bodyPr>
          <a:lstStyle/>
          <a:p>
            <a:pPr algn="r"/>
            <a:r>
              <a:rPr lang="en-US" dirty="0" err="1" smtClean="0">
                <a:solidFill>
                  <a:schemeClr val="bg1"/>
                </a:solidFill>
              </a:rPr>
              <a:t>Sunfield</a:t>
            </a:r>
            <a:r>
              <a:rPr lang="en-US" dirty="0" smtClean="0">
                <a:solidFill>
                  <a:schemeClr val="bg1"/>
                </a:solidFill>
              </a:rPr>
              <a:t> Elementary</a:t>
            </a:r>
            <a:endParaRPr lang="en-US" dirty="0">
              <a:solidFill>
                <a:schemeClr val="bg1"/>
              </a:solidFill>
            </a:endParaRPr>
          </a:p>
        </p:txBody>
      </p:sp>
      <p:sp>
        <p:nvSpPr>
          <p:cNvPr id="7" name="Content Placeholder 2"/>
          <p:cNvSpPr txBox="1">
            <a:spLocks/>
          </p:cNvSpPr>
          <p:nvPr/>
        </p:nvSpPr>
        <p:spPr>
          <a:xfrm>
            <a:off x="414274" y="2512280"/>
            <a:ext cx="5468254" cy="30326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t>Total District Enrollment: 2,019</a:t>
            </a:r>
          </a:p>
          <a:p>
            <a:r>
              <a:rPr lang="en-US" sz="2000" dirty="0" smtClean="0"/>
              <a:t>Number of Elementary Schools in District: 4</a:t>
            </a:r>
          </a:p>
          <a:p>
            <a:r>
              <a:rPr lang="en-US" sz="2000" dirty="0" smtClean="0"/>
              <a:t>Total Building Enrollment: 154</a:t>
            </a:r>
          </a:p>
          <a:p>
            <a:r>
              <a:rPr lang="en-US" sz="2000" dirty="0" smtClean="0"/>
              <a:t>Grade Levels Served: K-5</a:t>
            </a:r>
          </a:p>
          <a:p>
            <a:r>
              <a:rPr lang="en-US" sz="2000" dirty="0" smtClean="0"/>
              <a:t>Bilingual: &lt;5%</a:t>
            </a:r>
          </a:p>
          <a:p>
            <a:r>
              <a:rPr lang="en-US" sz="2000" dirty="0" smtClean="0"/>
              <a:t>Free/Reduced Percentages: 75.2%</a:t>
            </a:r>
          </a:p>
          <a:p>
            <a:r>
              <a:rPr lang="en-US" sz="2000" dirty="0" smtClean="0"/>
              <a:t>Special Education: 13.64%</a:t>
            </a:r>
          </a:p>
          <a:p>
            <a:r>
              <a:rPr lang="en-US" sz="2000" dirty="0" smtClean="0"/>
              <a:t>Ethnicity Breakdown:</a:t>
            </a:r>
            <a:endParaRPr lang="en-US" sz="2000" dirty="0"/>
          </a:p>
        </p:txBody>
      </p:sp>
      <p:pic>
        <p:nvPicPr>
          <p:cNvPr id="8" name="table"/>
          <p:cNvPicPr>
            <a:picLocks noChangeAspect="1"/>
          </p:cNvPicPr>
          <p:nvPr/>
        </p:nvPicPr>
        <p:blipFill>
          <a:blip r:embed="rId2"/>
          <a:stretch>
            <a:fillRect/>
          </a:stretch>
        </p:blipFill>
        <p:spPr>
          <a:xfrm>
            <a:off x="763585" y="5775912"/>
            <a:ext cx="5118943" cy="558115"/>
          </a:xfrm>
          <a:prstGeom prst="rect">
            <a:avLst/>
          </a:prstGeom>
        </p:spPr>
      </p:pic>
      <p:pic>
        <p:nvPicPr>
          <p:cNvPr id="9" name="Shape 457"/>
          <p:cNvPicPr preferRelativeResize="0"/>
          <p:nvPr/>
        </p:nvPicPr>
        <p:blipFill rotWithShape="1">
          <a:blip r:embed="rId3">
            <a:alphaModFix/>
          </a:blip>
          <a:srcRect/>
          <a:stretch/>
        </p:blipFill>
        <p:spPr>
          <a:xfrm>
            <a:off x="6450978" y="2512280"/>
            <a:ext cx="5328062" cy="3996047"/>
          </a:xfrm>
          <a:prstGeom prst="rect">
            <a:avLst/>
          </a:prstGeom>
          <a:noFill/>
          <a:ln w="9525" cap="flat">
            <a:solidFill>
              <a:schemeClr val="dk1"/>
            </a:solidFill>
            <a:prstDash val="solid"/>
            <a:miter/>
            <a:headEnd type="none" w="med" len="med"/>
            <a:tailEnd type="none" w="med" len="med"/>
          </a:ln>
        </p:spPr>
      </p:pic>
      <p:pic>
        <p:nvPicPr>
          <p:cNvPr id="2" name="Picture 1"/>
          <p:cNvPicPr>
            <a:picLocks noChangeAspect="1"/>
          </p:cNvPicPr>
          <p:nvPr/>
        </p:nvPicPr>
        <p:blipFill>
          <a:blip r:embed="rId4"/>
          <a:stretch>
            <a:fillRect/>
          </a:stretch>
        </p:blipFill>
        <p:spPr>
          <a:xfrm>
            <a:off x="9635000" y="3873138"/>
            <a:ext cx="487722" cy="310923"/>
          </a:xfrm>
          <a:prstGeom prst="rect">
            <a:avLst/>
          </a:prstGeom>
        </p:spPr>
      </p:pic>
    </p:spTree>
    <p:extLst>
      <p:ext uri="{BB962C8B-B14F-4D97-AF65-F5344CB8AC3E}">
        <p14:creationId xmlns:p14="http://schemas.microsoft.com/office/powerpoint/2010/main" val="417558064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350504" y="1521700"/>
            <a:ext cx="9991544" cy="769001"/>
          </a:xfrm>
        </p:spPr>
        <p:txBody>
          <a:bodyPr/>
          <a:lstStyle/>
          <a:p>
            <a:r>
              <a:rPr lang="en-US" dirty="0" smtClean="0"/>
              <a:t>Emergent Themes</a:t>
            </a:r>
            <a:endParaRPr lang="en-US" dirty="0"/>
          </a:p>
        </p:txBody>
      </p:sp>
      <p:sp>
        <p:nvSpPr>
          <p:cNvPr id="6" name="Content Placeholder 5"/>
          <p:cNvSpPr>
            <a:spLocks noGrp="1"/>
          </p:cNvSpPr>
          <p:nvPr>
            <p:ph idx="1"/>
          </p:nvPr>
        </p:nvSpPr>
        <p:spPr>
          <a:xfrm>
            <a:off x="1092530" y="2286000"/>
            <a:ext cx="6127668" cy="4186713"/>
          </a:xfrm>
        </p:spPr>
        <p:txBody>
          <a:bodyPr/>
          <a:lstStyle/>
          <a:p>
            <a:r>
              <a:rPr lang="en-US" sz="2000" dirty="0" smtClean="0"/>
              <a:t>26 year commitment to “Structured </a:t>
            </a:r>
            <a:r>
              <a:rPr lang="en-US" sz="2000" dirty="0"/>
              <a:t>L</a:t>
            </a:r>
            <a:r>
              <a:rPr lang="en-US" sz="2000" dirty="0" smtClean="0"/>
              <a:t>anguage”</a:t>
            </a:r>
          </a:p>
          <a:p>
            <a:r>
              <a:rPr lang="en-US" sz="2000" dirty="0" smtClean="0"/>
              <a:t>Loose/tight leadership</a:t>
            </a:r>
          </a:p>
          <a:p>
            <a:r>
              <a:rPr lang="en-US" sz="2000" dirty="0" smtClean="0"/>
              <a:t>High expectations from staff</a:t>
            </a:r>
          </a:p>
          <a:p>
            <a:r>
              <a:rPr lang="en-US" sz="2000" dirty="0" smtClean="0"/>
              <a:t>No magic tricks . . .We’re reading</a:t>
            </a:r>
          </a:p>
          <a:p>
            <a:r>
              <a:rPr lang="en-US" sz="2000" dirty="0" smtClean="0"/>
              <a:t>Teacher time with small groups</a:t>
            </a:r>
          </a:p>
          <a:p>
            <a:r>
              <a:rPr lang="en-US" sz="2000" dirty="0" smtClean="0"/>
              <a:t>Few irons in the fire</a:t>
            </a:r>
          </a:p>
          <a:p>
            <a:r>
              <a:rPr lang="en-US" sz="2000" dirty="0" smtClean="0"/>
              <a:t>Let’s talk</a:t>
            </a:r>
          </a:p>
          <a:p>
            <a:r>
              <a:rPr lang="en-US" sz="2000" dirty="0" smtClean="0"/>
              <a:t>Be safe, be nice, work hard</a:t>
            </a:r>
          </a:p>
          <a:p>
            <a:r>
              <a:rPr lang="en-US" sz="2000" dirty="0" smtClean="0"/>
              <a:t>Goal oriented readers</a:t>
            </a:r>
          </a:p>
          <a:p>
            <a:r>
              <a:rPr lang="en-US" sz="2000" dirty="0" smtClean="0"/>
              <a:t>Star Reading to progress monitor</a:t>
            </a:r>
          </a:p>
          <a:p>
            <a:r>
              <a:rPr lang="en-US" sz="2000" dirty="0" smtClean="0"/>
              <a:t>Staff longevity</a:t>
            </a:r>
          </a:p>
        </p:txBody>
      </p:sp>
      <p:sp>
        <p:nvSpPr>
          <p:cNvPr id="9" name="Rectangle 8"/>
          <p:cNvSpPr/>
          <p:nvPr/>
        </p:nvSpPr>
        <p:spPr>
          <a:xfrm>
            <a:off x="9766554" y="547674"/>
            <a:ext cx="2249334" cy="369332"/>
          </a:xfrm>
          <a:prstGeom prst="rect">
            <a:avLst/>
          </a:prstGeom>
        </p:spPr>
        <p:txBody>
          <a:bodyPr wrap="none">
            <a:spAutoFit/>
          </a:bodyPr>
          <a:lstStyle/>
          <a:p>
            <a:pPr algn="r"/>
            <a:r>
              <a:rPr lang="en-US" dirty="0" err="1" smtClean="0">
                <a:solidFill>
                  <a:schemeClr val="bg1"/>
                </a:solidFill>
              </a:rPr>
              <a:t>Sunfield</a:t>
            </a:r>
            <a:r>
              <a:rPr lang="en-US" dirty="0" smtClean="0">
                <a:solidFill>
                  <a:schemeClr val="bg1"/>
                </a:solidFill>
              </a:rPr>
              <a:t> Elementary</a:t>
            </a:r>
            <a:endParaRPr lang="en-US" dirty="0">
              <a:solidFill>
                <a:schemeClr val="bg1"/>
              </a:solidFill>
            </a:endParaRPr>
          </a:p>
        </p:txBody>
      </p:sp>
      <p:pic>
        <p:nvPicPr>
          <p:cNvPr id="7" name="Shape 467"/>
          <p:cNvPicPr preferRelativeResize="0"/>
          <p:nvPr/>
        </p:nvPicPr>
        <p:blipFill rotWithShape="1">
          <a:blip r:embed="rId2">
            <a:alphaModFix/>
          </a:blip>
          <a:srcRect/>
          <a:stretch/>
        </p:blipFill>
        <p:spPr>
          <a:xfrm>
            <a:off x="7999954" y="2673218"/>
            <a:ext cx="2837747" cy="3799494"/>
          </a:xfrm>
          <a:prstGeom prst="rect">
            <a:avLst/>
          </a:prstGeom>
          <a:noFill/>
          <a:ln>
            <a:noFill/>
          </a:ln>
        </p:spPr>
      </p:pic>
    </p:spTree>
    <p:extLst>
      <p:ext uri="{BB962C8B-B14F-4D97-AF65-F5344CB8AC3E}">
        <p14:creationId xmlns:p14="http://schemas.microsoft.com/office/powerpoint/2010/main" val="371858304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204" y="1668547"/>
            <a:ext cx="9391122" cy="731873"/>
          </a:xfrm>
        </p:spPr>
        <p:txBody>
          <a:bodyPr/>
          <a:lstStyle/>
          <a:p>
            <a:r>
              <a:rPr lang="en-US" dirty="0" smtClean="0"/>
              <a:t>26 Year Commitment to</a:t>
            </a:r>
            <a:br>
              <a:rPr lang="en-US" dirty="0" smtClean="0"/>
            </a:br>
            <a:r>
              <a:rPr lang="en-US" dirty="0" smtClean="0"/>
              <a:t>“Structured Language”</a:t>
            </a:r>
            <a:endParaRPr lang="en-US" dirty="0"/>
          </a:p>
        </p:txBody>
      </p:sp>
      <p:sp>
        <p:nvSpPr>
          <p:cNvPr id="3" name="Content Placeholder 2"/>
          <p:cNvSpPr>
            <a:spLocks noGrp="1"/>
          </p:cNvSpPr>
          <p:nvPr>
            <p:ph idx="1"/>
          </p:nvPr>
        </p:nvSpPr>
        <p:spPr>
          <a:xfrm>
            <a:off x="574234" y="3313215"/>
            <a:ext cx="7548488" cy="3234541"/>
          </a:xfrm>
        </p:spPr>
        <p:txBody>
          <a:bodyPr/>
          <a:lstStyle/>
          <a:p>
            <a:r>
              <a:rPr lang="en-US" sz="2000" dirty="0" smtClean="0"/>
              <a:t>Orton </a:t>
            </a:r>
            <a:r>
              <a:rPr lang="en-US" sz="2000" dirty="0" err="1" smtClean="0"/>
              <a:t>Gillingham</a:t>
            </a:r>
            <a:r>
              <a:rPr lang="en-US" sz="2000" dirty="0" smtClean="0"/>
              <a:t>-based Structured Language – multi-modal</a:t>
            </a:r>
          </a:p>
          <a:p>
            <a:r>
              <a:rPr lang="en-US" sz="2000" dirty="0" smtClean="0"/>
              <a:t>Long-term focus on Structured Language</a:t>
            </a:r>
          </a:p>
          <a:p>
            <a:r>
              <a:rPr lang="en-US" sz="2000" dirty="0" smtClean="0"/>
              <a:t>Aides receive same professional development as teachers</a:t>
            </a:r>
          </a:p>
          <a:p>
            <a:r>
              <a:rPr lang="en-US" sz="2000" dirty="0" smtClean="0"/>
              <a:t>Push in title support aligned with classroom instruction around structured language and reading groups.</a:t>
            </a:r>
            <a:endParaRPr lang="en-US" sz="2000" dirty="0"/>
          </a:p>
        </p:txBody>
      </p:sp>
      <p:sp>
        <p:nvSpPr>
          <p:cNvPr id="6" name="Rectangle 5"/>
          <p:cNvSpPr/>
          <p:nvPr/>
        </p:nvSpPr>
        <p:spPr>
          <a:xfrm>
            <a:off x="9766554" y="547674"/>
            <a:ext cx="2249334" cy="369332"/>
          </a:xfrm>
          <a:prstGeom prst="rect">
            <a:avLst/>
          </a:prstGeom>
        </p:spPr>
        <p:txBody>
          <a:bodyPr wrap="none">
            <a:spAutoFit/>
          </a:bodyPr>
          <a:lstStyle/>
          <a:p>
            <a:pPr algn="r"/>
            <a:r>
              <a:rPr lang="en-US" dirty="0" err="1" smtClean="0">
                <a:solidFill>
                  <a:schemeClr val="bg1"/>
                </a:solidFill>
              </a:rPr>
              <a:t>Sunfield</a:t>
            </a:r>
            <a:r>
              <a:rPr lang="en-US" dirty="0" smtClean="0">
                <a:solidFill>
                  <a:schemeClr val="bg1"/>
                </a:solidFill>
              </a:rPr>
              <a:t> Elementary</a:t>
            </a:r>
            <a:endParaRPr lang="en-US" dirty="0">
              <a:solidFill>
                <a:schemeClr val="bg1"/>
              </a:solidFill>
            </a:endParaRPr>
          </a:p>
        </p:txBody>
      </p:sp>
      <p:pic>
        <p:nvPicPr>
          <p:cNvPr id="7" name="Shape 473"/>
          <p:cNvPicPr preferRelativeResize="0"/>
          <p:nvPr/>
        </p:nvPicPr>
        <p:blipFill rotWithShape="1">
          <a:blip r:embed="rId2">
            <a:alphaModFix/>
            <a:extLst>
              <a:ext uri="{BEBA8EAE-BF5A-486C-A8C5-ECC9F3942E4B}">
                <a14:imgProps xmlns:a14="http://schemas.microsoft.com/office/drawing/2010/main">
                  <a14:imgLayer r:embed="rId3">
                    <a14:imgEffect>
                      <a14:brightnessContrast bright="47000"/>
                    </a14:imgEffect>
                  </a14:imgLayer>
                </a14:imgProps>
              </a:ext>
            </a:extLst>
          </a:blip>
          <a:srcRect/>
          <a:stretch/>
        </p:blipFill>
        <p:spPr>
          <a:xfrm>
            <a:off x="8636420" y="2897578"/>
            <a:ext cx="2633136" cy="3510847"/>
          </a:xfrm>
          <a:prstGeom prst="rect">
            <a:avLst/>
          </a:prstGeom>
          <a:noFill/>
          <a:ln>
            <a:noFill/>
          </a:ln>
        </p:spPr>
      </p:pic>
    </p:spTree>
    <p:extLst>
      <p:ext uri="{BB962C8B-B14F-4D97-AF65-F5344CB8AC3E}">
        <p14:creationId xmlns:p14="http://schemas.microsoft.com/office/powerpoint/2010/main" val="133204990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204" y="1953549"/>
            <a:ext cx="9391122" cy="731873"/>
          </a:xfrm>
        </p:spPr>
        <p:txBody>
          <a:bodyPr/>
          <a:lstStyle/>
          <a:p>
            <a:r>
              <a:rPr lang="en-US" dirty="0" smtClean="0"/>
              <a:t>Loose/Tight Leadership</a:t>
            </a:r>
            <a:endParaRPr lang="en-US" dirty="0"/>
          </a:p>
        </p:txBody>
      </p:sp>
      <p:sp>
        <p:nvSpPr>
          <p:cNvPr id="3" name="Content Placeholder 2"/>
          <p:cNvSpPr>
            <a:spLocks noGrp="1"/>
          </p:cNvSpPr>
          <p:nvPr>
            <p:ph idx="1"/>
          </p:nvPr>
        </p:nvSpPr>
        <p:spPr>
          <a:xfrm>
            <a:off x="574234" y="3151961"/>
            <a:ext cx="6455958" cy="3395796"/>
          </a:xfrm>
        </p:spPr>
        <p:txBody>
          <a:bodyPr/>
          <a:lstStyle/>
          <a:p>
            <a:r>
              <a:rPr lang="en-US" sz="2000" dirty="0" smtClean="0"/>
              <a:t>Consistency–Structured Learning, Thinking Maps®, Curriculum Crafter®</a:t>
            </a:r>
          </a:p>
          <a:p>
            <a:r>
              <a:rPr lang="en-US" sz="2000" dirty="0" smtClean="0"/>
              <a:t>There is a strong core curriculum, but teachers decide how to use resources</a:t>
            </a:r>
          </a:p>
          <a:p>
            <a:r>
              <a:rPr lang="en-US" sz="2000" dirty="0" smtClean="0"/>
              <a:t>Multiple tools for teacher tools boxes; no mandated reading series or time expectations</a:t>
            </a:r>
          </a:p>
          <a:p>
            <a:r>
              <a:rPr lang="en-US" sz="2000" dirty="0" smtClean="0"/>
              <a:t>PLCs across the district (district-wide)</a:t>
            </a:r>
            <a:endParaRPr lang="en-US" sz="2000" dirty="0"/>
          </a:p>
        </p:txBody>
      </p:sp>
      <p:sp>
        <p:nvSpPr>
          <p:cNvPr id="6" name="Rectangle 5"/>
          <p:cNvSpPr/>
          <p:nvPr/>
        </p:nvSpPr>
        <p:spPr>
          <a:xfrm>
            <a:off x="9766554" y="547674"/>
            <a:ext cx="2249334" cy="369332"/>
          </a:xfrm>
          <a:prstGeom prst="rect">
            <a:avLst/>
          </a:prstGeom>
        </p:spPr>
        <p:txBody>
          <a:bodyPr wrap="none">
            <a:spAutoFit/>
          </a:bodyPr>
          <a:lstStyle/>
          <a:p>
            <a:pPr algn="r"/>
            <a:r>
              <a:rPr lang="en-US" dirty="0" err="1" smtClean="0">
                <a:solidFill>
                  <a:schemeClr val="bg1"/>
                </a:solidFill>
              </a:rPr>
              <a:t>Sunfield</a:t>
            </a:r>
            <a:r>
              <a:rPr lang="en-US" dirty="0" smtClean="0">
                <a:solidFill>
                  <a:schemeClr val="bg1"/>
                </a:solidFill>
              </a:rPr>
              <a:t> Elementary</a:t>
            </a:r>
            <a:endParaRPr lang="en-US" dirty="0">
              <a:solidFill>
                <a:schemeClr val="bg1"/>
              </a:solidFill>
            </a:endParaRPr>
          </a:p>
        </p:txBody>
      </p:sp>
      <p:pic>
        <p:nvPicPr>
          <p:cNvPr id="8" name="Shape 480"/>
          <p:cNvPicPr preferRelativeResize="0"/>
          <p:nvPr/>
        </p:nvPicPr>
        <p:blipFill rotWithShape="1">
          <a:blip r:embed="rId2">
            <a:alphaModFix/>
          </a:blip>
          <a:srcRect/>
          <a:stretch/>
        </p:blipFill>
        <p:spPr>
          <a:xfrm>
            <a:off x="7750086" y="2872977"/>
            <a:ext cx="4032935" cy="3012097"/>
          </a:xfrm>
          <a:prstGeom prst="rect">
            <a:avLst/>
          </a:prstGeom>
          <a:noFill/>
          <a:ln>
            <a:noFill/>
          </a:ln>
        </p:spPr>
      </p:pic>
    </p:spTree>
    <p:extLst>
      <p:ext uri="{BB962C8B-B14F-4D97-AF65-F5344CB8AC3E}">
        <p14:creationId xmlns:p14="http://schemas.microsoft.com/office/powerpoint/2010/main" val="97679855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204" y="1953549"/>
            <a:ext cx="9391122" cy="731873"/>
          </a:xfrm>
        </p:spPr>
        <p:txBody>
          <a:bodyPr/>
          <a:lstStyle/>
          <a:p>
            <a:r>
              <a:rPr lang="en-US" dirty="0" smtClean="0"/>
              <a:t>High Expectations from Staff</a:t>
            </a:r>
            <a:endParaRPr lang="en-US" dirty="0"/>
          </a:p>
        </p:txBody>
      </p:sp>
      <p:sp>
        <p:nvSpPr>
          <p:cNvPr id="3" name="Content Placeholder 2"/>
          <p:cNvSpPr>
            <a:spLocks noGrp="1"/>
          </p:cNvSpPr>
          <p:nvPr>
            <p:ph idx="1"/>
          </p:nvPr>
        </p:nvSpPr>
        <p:spPr>
          <a:xfrm>
            <a:off x="574234" y="3151961"/>
            <a:ext cx="6455958" cy="3395796"/>
          </a:xfrm>
        </p:spPr>
        <p:txBody>
          <a:bodyPr/>
          <a:lstStyle/>
          <a:p>
            <a:r>
              <a:rPr lang="en-US" sz="2000" dirty="0" smtClean="0"/>
              <a:t>Expectations for new teachers are set by current staff, not administration. For example, there is 100% participation at parent teacher conferences.</a:t>
            </a:r>
          </a:p>
        </p:txBody>
      </p:sp>
      <p:sp>
        <p:nvSpPr>
          <p:cNvPr id="6" name="Rectangle 5"/>
          <p:cNvSpPr/>
          <p:nvPr/>
        </p:nvSpPr>
        <p:spPr>
          <a:xfrm>
            <a:off x="9766554" y="547674"/>
            <a:ext cx="2249334" cy="369332"/>
          </a:xfrm>
          <a:prstGeom prst="rect">
            <a:avLst/>
          </a:prstGeom>
        </p:spPr>
        <p:txBody>
          <a:bodyPr wrap="none">
            <a:spAutoFit/>
          </a:bodyPr>
          <a:lstStyle/>
          <a:p>
            <a:pPr algn="r"/>
            <a:r>
              <a:rPr lang="en-US" dirty="0" err="1" smtClean="0">
                <a:solidFill>
                  <a:schemeClr val="bg1"/>
                </a:solidFill>
              </a:rPr>
              <a:t>Sunfield</a:t>
            </a:r>
            <a:r>
              <a:rPr lang="en-US" dirty="0" smtClean="0">
                <a:solidFill>
                  <a:schemeClr val="bg1"/>
                </a:solidFill>
              </a:rPr>
              <a:t> Elementary</a:t>
            </a:r>
            <a:endParaRPr lang="en-US" dirty="0">
              <a:solidFill>
                <a:schemeClr val="bg1"/>
              </a:solidFill>
            </a:endParaRPr>
          </a:p>
        </p:txBody>
      </p:sp>
      <p:pic>
        <p:nvPicPr>
          <p:cNvPr id="2050" name="Picture 2" descr="C:\Users\kccguest\Downloads\Sunfield--sm. gp with k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7651" y="2764249"/>
            <a:ext cx="2947020" cy="3932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43624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7017" y="1659118"/>
            <a:ext cx="8766929" cy="769001"/>
          </a:xfrm>
        </p:spPr>
        <p:txBody>
          <a:bodyPr/>
          <a:lstStyle/>
          <a:p>
            <a:r>
              <a:rPr lang="en-US" dirty="0" smtClean="0"/>
              <a:t>Field Study Team</a:t>
            </a:r>
            <a:endParaRPr lang="en-US" dirty="0"/>
          </a:p>
        </p:txBody>
      </p:sp>
      <p:sp>
        <p:nvSpPr>
          <p:cNvPr id="3" name="Content Placeholder 2"/>
          <p:cNvSpPr>
            <a:spLocks noGrp="1"/>
          </p:cNvSpPr>
          <p:nvPr>
            <p:ph idx="1"/>
          </p:nvPr>
        </p:nvSpPr>
        <p:spPr>
          <a:xfrm>
            <a:off x="2187017" y="2628819"/>
            <a:ext cx="8874551" cy="4026505"/>
          </a:xfrm>
        </p:spPr>
        <p:txBody>
          <a:bodyPr/>
          <a:lstStyle/>
          <a:p>
            <a:r>
              <a:rPr lang="en-US" sz="2600" dirty="0" smtClean="0"/>
              <a:t>Karen Roy: Mecosta-Osceola ISD</a:t>
            </a:r>
          </a:p>
          <a:p>
            <a:r>
              <a:rPr lang="en-US" sz="2600" dirty="0" smtClean="0"/>
              <a:t>Laurie Schmitt: Allegan Area ESA</a:t>
            </a:r>
          </a:p>
          <a:p>
            <a:r>
              <a:rPr lang="en-US" sz="2600" dirty="0" smtClean="0"/>
              <a:t>Nicole Gasper: Newaygo County RESA</a:t>
            </a:r>
          </a:p>
          <a:p>
            <a:r>
              <a:rPr lang="en-US" sz="2600" dirty="0" smtClean="0"/>
              <a:t>Dorothy </a:t>
            </a:r>
            <a:r>
              <a:rPr lang="en-US" sz="2600" dirty="0" err="1" smtClean="0"/>
              <a:t>VanderJagt</a:t>
            </a:r>
            <a:r>
              <a:rPr lang="en-US" sz="2600" dirty="0" smtClean="0"/>
              <a:t>: Kent ISD</a:t>
            </a:r>
          </a:p>
          <a:p>
            <a:r>
              <a:rPr lang="en-US" sz="2600" dirty="0" smtClean="0"/>
              <a:t>Michelle Goodwin: Montcalm Area and Ionia County ISDs</a:t>
            </a:r>
          </a:p>
          <a:p>
            <a:r>
              <a:rPr lang="en-US" sz="2600" dirty="0" smtClean="0"/>
              <a:t>Erin Brown: Muskegon ISD</a:t>
            </a:r>
          </a:p>
          <a:p>
            <a:r>
              <a:rPr lang="en-US" sz="2600" dirty="0" smtClean="0"/>
              <a:t>Jen Orton: West Shore ESD</a:t>
            </a:r>
          </a:p>
          <a:p>
            <a:r>
              <a:rPr lang="en-US" sz="2600" dirty="0" smtClean="0"/>
              <a:t>Kyle Mayer: Ottawa Area ISD</a:t>
            </a:r>
          </a:p>
          <a:p>
            <a:endParaRPr lang="en-US" dirty="0"/>
          </a:p>
        </p:txBody>
      </p:sp>
    </p:spTree>
    <p:extLst>
      <p:ext uri="{BB962C8B-B14F-4D97-AF65-F5344CB8AC3E}">
        <p14:creationId xmlns:p14="http://schemas.microsoft.com/office/powerpoint/2010/main" val="264314136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204" y="1953549"/>
            <a:ext cx="9918100" cy="731873"/>
          </a:xfrm>
        </p:spPr>
        <p:txBody>
          <a:bodyPr/>
          <a:lstStyle/>
          <a:p>
            <a:r>
              <a:rPr lang="en-US" dirty="0" smtClean="0"/>
              <a:t>No Magic Tricks…We’re Reading</a:t>
            </a:r>
            <a:endParaRPr lang="en-US" dirty="0"/>
          </a:p>
        </p:txBody>
      </p:sp>
      <p:sp>
        <p:nvSpPr>
          <p:cNvPr id="3" name="Content Placeholder 2"/>
          <p:cNvSpPr>
            <a:spLocks noGrp="1"/>
          </p:cNvSpPr>
          <p:nvPr>
            <p:ph idx="1"/>
          </p:nvPr>
        </p:nvSpPr>
        <p:spPr>
          <a:xfrm>
            <a:off x="5557652" y="3151961"/>
            <a:ext cx="6045158" cy="3395796"/>
          </a:xfrm>
        </p:spPr>
        <p:txBody>
          <a:bodyPr/>
          <a:lstStyle/>
          <a:p>
            <a:r>
              <a:rPr lang="en-US" sz="2400" dirty="0" smtClean="0"/>
              <a:t>“I feel like there should be more tricks going on . . . but we’re reading.”</a:t>
            </a:r>
          </a:p>
          <a:p>
            <a:r>
              <a:rPr lang="en-US" sz="2400" dirty="0" smtClean="0"/>
              <a:t>Focus district resources on K-3</a:t>
            </a:r>
          </a:p>
          <a:p>
            <a:r>
              <a:rPr lang="en-US" sz="2400" dirty="0" smtClean="0"/>
              <a:t>Paraprofessionals focus on K-3 reading</a:t>
            </a:r>
          </a:p>
          <a:p>
            <a:r>
              <a:rPr lang="en-US" sz="2400" dirty="0" smtClean="0"/>
              <a:t>No magic pill</a:t>
            </a:r>
          </a:p>
          <a:p>
            <a:r>
              <a:rPr lang="en-US" sz="2400" dirty="0" smtClean="0"/>
              <a:t>Small group instruction</a:t>
            </a:r>
          </a:p>
          <a:p>
            <a:endParaRPr lang="en-US" sz="2400" dirty="0"/>
          </a:p>
        </p:txBody>
      </p:sp>
      <p:sp>
        <p:nvSpPr>
          <p:cNvPr id="6" name="Rectangle 5"/>
          <p:cNvSpPr/>
          <p:nvPr/>
        </p:nvSpPr>
        <p:spPr>
          <a:xfrm>
            <a:off x="9766554" y="547674"/>
            <a:ext cx="2249334" cy="369332"/>
          </a:xfrm>
          <a:prstGeom prst="rect">
            <a:avLst/>
          </a:prstGeom>
        </p:spPr>
        <p:txBody>
          <a:bodyPr wrap="none">
            <a:spAutoFit/>
          </a:bodyPr>
          <a:lstStyle/>
          <a:p>
            <a:pPr algn="r"/>
            <a:r>
              <a:rPr lang="en-US" dirty="0" err="1" smtClean="0">
                <a:solidFill>
                  <a:schemeClr val="bg1"/>
                </a:solidFill>
              </a:rPr>
              <a:t>Sunfield</a:t>
            </a:r>
            <a:r>
              <a:rPr lang="en-US" dirty="0" smtClean="0">
                <a:solidFill>
                  <a:schemeClr val="bg1"/>
                </a:solidFill>
              </a:rPr>
              <a:t> Elementary</a:t>
            </a:r>
            <a:endParaRPr lang="en-US" dirty="0">
              <a:solidFill>
                <a:schemeClr val="bg1"/>
              </a:solidFill>
            </a:endParaRPr>
          </a:p>
        </p:txBody>
      </p:sp>
      <p:pic>
        <p:nvPicPr>
          <p:cNvPr id="7" name="Shape 487"/>
          <p:cNvPicPr preferRelativeResize="0"/>
          <p:nvPr/>
        </p:nvPicPr>
        <p:blipFill rotWithShape="1">
          <a:blip r:embed="rId2">
            <a:alphaModFix/>
            <a:extLst>
              <a:ext uri="{BEBA8EAE-BF5A-486C-A8C5-ECC9F3942E4B}">
                <a14:imgProps xmlns:a14="http://schemas.microsoft.com/office/drawing/2010/main">
                  <a14:imgLayer r:embed="rId3">
                    <a14:imgEffect>
                      <a14:brightnessContrast bright="23000"/>
                    </a14:imgEffect>
                  </a14:imgLayer>
                </a14:imgProps>
              </a:ext>
            </a:extLst>
          </a:blip>
          <a:srcRect/>
          <a:stretch/>
        </p:blipFill>
        <p:spPr>
          <a:xfrm>
            <a:off x="507393" y="2685422"/>
            <a:ext cx="4529364" cy="3382869"/>
          </a:xfrm>
          <a:prstGeom prst="rect">
            <a:avLst/>
          </a:prstGeom>
          <a:noFill/>
          <a:ln>
            <a:noFill/>
          </a:ln>
        </p:spPr>
      </p:pic>
    </p:spTree>
    <p:extLst>
      <p:ext uri="{BB962C8B-B14F-4D97-AF65-F5344CB8AC3E}">
        <p14:creationId xmlns:p14="http://schemas.microsoft.com/office/powerpoint/2010/main" val="391018702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204" y="1953549"/>
            <a:ext cx="9391122" cy="731873"/>
          </a:xfrm>
        </p:spPr>
        <p:txBody>
          <a:bodyPr/>
          <a:lstStyle/>
          <a:p>
            <a:r>
              <a:rPr lang="en-US" dirty="0" smtClean="0"/>
              <a:t>Few Irons in the Fire</a:t>
            </a:r>
            <a:endParaRPr lang="en-US" dirty="0"/>
          </a:p>
        </p:txBody>
      </p:sp>
      <p:sp>
        <p:nvSpPr>
          <p:cNvPr id="3" name="Content Placeholder 2"/>
          <p:cNvSpPr>
            <a:spLocks noGrp="1"/>
          </p:cNvSpPr>
          <p:nvPr>
            <p:ph idx="1"/>
          </p:nvPr>
        </p:nvSpPr>
        <p:spPr>
          <a:xfrm>
            <a:off x="4801850" y="3586348"/>
            <a:ext cx="6455958" cy="2840768"/>
          </a:xfrm>
        </p:spPr>
        <p:txBody>
          <a:bodyPr/>
          <a:lstStyle/>
          <a:p>
            <a:r>
              <a:rPr lang="en-US" sz="2400" dirty="0" smtClean="0"/>
              <a:t>“As few irons in the fire as possible”</a:t>
            </a:r>
          </a:p>
          <a:p>
            <a:r>
              <a:rPr lang="en-US" sz="2400" dirty="0" smtClean="0"/>
              <a:t>3-5 year school improvement </a:t>
            </a:r>
          </a:p>
          <a:p>
            <a:r>
              <a:rPr lang="en-US" sz="2400" dirty="0" smtClean="0"/>
              <a:t>Slow and steady</a:t>
            </a:r>
          </a:p>
        </p:txBody>
      </p:sp>
      <p:sp>
        <p:nvSpPr>
          <p:cNvPr id="6" name="Rectangle 5"/>
          <p:cNvSpPr/>
          <p:nvPr/>
        </p:nvSpPr>
        <p:spPr>
          <a:xfrm>
            <a:off x="9766554" y="547674"/>
            <a:ext cx="2249334" cy="369332"/>
          </a:xfrm>
          <a:prstGeom prst="rect">
            <a:avLst/>
          </a:prstGeom>
        </p:spPr>
        <p:txBody>
          <a:bodyPr wrap="none">
            <a:spAutoFit/>
          </a:bodyPr>
          <a:lstStyle/>
          <a:p>
            <a:pPr algn="r"/>
            <a:r>
              <a:rPr lang="en-US" dirty="0" err="1" smtClean="0">
                <a:solidFill>
                  <a:schemeClr val="bg1"/>
                </a:solidFill>
              </a:rPr>
              <a:t>Sunfield</a:t>
            </a:r>
            <a:r>
              <a:rPr lang="en-US" dirty="0" smtClean="0">
                <a:solidFill>
                  <a:schemeClr val="bg1"/>
                </a:solidFill>
              </a:rPr>
              <a:t> Elementary</a:t>
            </a:r>
            <a:endParaRPr lang="en-US" dirty="0">
              <a:solidFill>
                <a:schemeClr val="bg1"/>
              </a:solidFill>
            </a:endParaRPr>
          </a:p>
        </p:txBody>
      </p:sp>
      <p:pic>
        <p:nvPicPr>
          <p:cNvPr id="7" name="Shape 497"/>
          <p:cNvPicPr preferRelativeResize="0"/>
          <p:nvPr/>
        </p:nvPicPr>
        <p:blipFill rotWithShape="1">
          <a:blip r:embed="rId2">
            <a:alphaModFix/>
          </a:blip>
          <a:srcRect/>
          <a:stretch/>
        </p:blipFill>
        <p:spPr>
          <a:xfrm>
            <a:off x="352809" y="3031321"/>
            <a:ext cx="4123681" cy="2624159"/>
          </a:xfrm>
          <a:prstGeom prst="rect">
            <a:avLst/>
          </a:prstGeom>
          <a:noFill/>
          <a:ln>
            <a:noFill/>
          </a:ln>
        </p:spPr>
      </p:pic>
    </p:spTree>
    <p:extLst>
      <p:ext uri="{BB962C8B-B14F-4D97-AF65-F5344CB8AC3E}">
        <p14:creationId xmlns:p14="http://schemas.microsoft.com/office/powerpoint/2010/main" val="204606237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204" y="1953549"/>
            <a:ext cx="9391122" cy="731873"/>
          </a:xfrm>
        </p:spPr>
        <p:txBody>
          <a:bodyPr/>
          <a:lstStyle/>
          <a:p>
            <a:r>
              <a:rPr lang="en-US" dirty="0" smtClean="0"/>
              <a:t>Let’s Talk</a:t>
            </a:r>
            <a:endParaRPr lang="en-US" dirty="0"/>
          </a:p>
        </p:txBody>
      </p:sp>
      <p:sp>
        <p:nvSpPr>
          <p:cNvPr id="3" name="Content Placeholder 2"/>
          <p:cNvSpPr>
            <a:spLocks noGrp="1"/>
          </p:cNvSpPr>
          <p:nvPr>
            <p:ph idx="1"/>
          </p:nvPr>
        </p:nvSpPr>
        <p:spPr>
          <a:xfrm>
            <a:off x="4952010" y="3230087"/>
            <a:ext cx="7239990" cy="3197029"/>
          </a:xfrm>
        </p:spPr>
        <p:txBody>
          <a:bodyPr/>
          <a:lstStyle/>
          <a:p>
            <a:r>
              <a:rPr lang="en-US" sz="2400" dirty="0" smtClean="0"/>
              <a:t>Frequent communication among staff including principal</a:t>
            </a:r>
          </a:p>
          <a:p>
            <a:r>
              <a:rPr lang="en-US" sz="2400" dirty="0" smtClean="0"/>
              <a:t>Single section building</a:t>
            </a:r>
          </a:p>
          <a:p>
            <a:r>
              <a:rPr lang="en-US" sz="2400" dirty="0" smtClean="0"/>
              <a:t>Staff lunch together daily–builds relationships, time to problem-solve</a:t>
            </a:r>
            <a:endParaRPr lang="en-US" sz="2400" dirty="0"/>
          </a:p>
        </p:txBody>
      </p:sp>
      <p:sp>
        <p:nvSpPr>
          <p:cNvPr id="6" name="Rectangle 5"/>
          <p:cNvSpPr/>
          <p:nvPr/>
        </p:nvSpPr>
        <p:spPr>
          <a:xfrm>
            <a:off x="9766554" y="547674"/>
            <a:ext cx="2249334" cy="369332"/>
          </a:xfrm>
          <a:prstGeom prst="rect">
            <a:avLst/>
          </a:prstGeom>
        </p:spPr>
        <p:txBody>
          <a:bodyPr wrap="none">
            <a:spAutoFit/>
          </a:bodyPr>
          <a:lstStyle/>
          <a:p>
            <a:pPr algn="r"/>
            <a:r>
              <a:rPr lang="en-US" dirty="0" err="1" smtClean="0">
                <a:solidFill>
                  <a:schemeClr val="bg1"/>
                </a:solidFill>
              </a:rPr>
              <a:t>Sunfield</a:t>
            </a:r>
            <a:r>
              <a:rPr lang="en-US" dirty="0" smtClean="0">
                <a:solidFill>
                  <a:schemeClr val="bg1"/>
                </a:solidFill>
              </a:rPr>
              <a:t> Elementary</a:t>
            </a:r>
            <a:endParaRPr lang="en-US" dirty="0">
              <a:solidFill>
                <a:schemeClr val="bg1"/>
              </a:solidFill>
            </a:endParaRPr>
          </a:p>
        </p:txBody>
      </p:sp>
      <p:pic>
        <p:nvPicPr>
          <p:cNvPr id="8" name="Shape 495"/>
          <p:cNvPicPr preferRelativeResize="0"/>
          <p:nvPr/>
        </p:nvPicPr>
        <p:blipFill rotWithShape="1">
          <a:blip r:embed="rId2">
            <a:alphaModFix/>
            <a:extLst>
              <a:ext uri="{BEBA8EAE-BF5A-486C-A8C5-ECC9F3942E4B}">
                <a14:imgProps xmlns:a14="http://schemas.microsoft.com/office/drawing/2010/main">
                  <a14:imgLayer r:embed="rId3">
                    <a14:imgEffect>
                      <a14:brightnessContrast bright="35000"/>
                    </a14:imgEffect>
                  </a14:imgLayer>
                </a14:imgProps>
              </a:ext>
            </a:extLst>
          </a:blip>
          <a:srcRect/>
          <a:stretch/>
        </p:blipFill>
        <p:spPr>
          <a:xfrm>
            <a:off x="231413" y="2921330"/>
            <a:ext cx="4458687" cy="2929537"/>
          </a:xfrm>
          <a:prstGeom prst="rect">
            <a:avLst/>
          </a:prstGeom>
          <a:noFill/>
          <a:ln>
            <a:noFill/>
          </a:ln>
        </p:spPr>
      </p:pic>
    </p:spTree>
    <p:extLst>
      <p:ext uri="{BB962C8B-B14F-4D97-AF65-F5344CB8AC3E}">
        <p14:creationId xmlns:p14="http://schemas.microsoft.com/office/powerpoint/2010/main" val="383250566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204" y="1953549"/>
            <a:ext cx="9391122" cy="731873"/>
          </a:xfrm>
        </p:spPr>
        <p:txBody>
          <a:bodyPr/>
          <a:lstStyle/>
          <a:p>
            <a:r>
              <a:rPr lang="en-US" dirty="0" smtClean="0"/>
              <a:t>Be Safe, Be Nice, Work Hard</a:t>
            </a:r>
            <a:endParaRPr lang="en-US" dirty="0"/>
          </a:p>
        </p:txBody>
      </p:sp>
      <p:sp>
        <p:nvSpPr>
          <p:cNvPr id="3" name="Content Placeholder 2"/>
          <p:cNvSpPr>
            <a:spLocks noGrp="1"/>
          </p:cNvSpPr>
          <p:nvPr>
            <p:ph idx="1"/>
          </p:nvPr>
        </p:nvSpPr>
        <p:spPr>
          <a:xfrm>
            <a:off x="938411" y="3163205"/>
            <a:ext cx="5141756" cy="3197029"/>
          </a:xfrm>
        </p:spPr>
        <p:txBody>
          <a:bodyPr/>
          <a:lstStyle/>
          <a:p>
            <a:r>
              <a:rPr lang="en-US" sz="2400" dirty="0" smtClean="0"/>
              <a:t>Culture of reading, even reading during transitions like bathroom breaks</a:t>
            </a:r>
          </a:p>
          <a:p>
            <a:r>
              <a:rPr lang="en-US" sz="2400" dirty="0" smtClean="0"/>
              <a:t>Routines, procedures very evident; whole school is very orderly</a:t>
            </a:r>
          </a:p>
          <a:p>
            <a:r>
              <a:rPr lang="en-US" sz="2400" dirty="0" smtClean="0"/>
              <a:t>Principal reinforces his 3 rules: </a:t>
            </a:r>
            <a:r>
              <a:rPr lang="en-US" sz="2400" dirty="0"/>
              <a:t>B</a:t>
            </a:r>
            <a:r>
              <a:rPr lang="en-US" sz="2400" dirty="0" smtClean="0"/>
              <a:t>e safe, Be nice, Work hard during pledge and classroom visits</a:t>
            </a:r>
            <a:endParaRPr lang="en-US" sz="2400" dirty="0"/>
          </a:p>
        </p:txBody>
      </p:sp>
      <p:sp>
        <p:nvSpPr>
          <p:cNvPr id="6" name="Rectangle 5"/>
          <p:cNvSpPr/>
          <p:nvPr/>
        </p:nvSpPr>
        <p:spPr>
          <a:xfrm>
            <a:off x="9766554" y="547674"/>
            <a:ext cx="2249334" cy="369332"/>
          </a:xfrm>
          <a:prstGeom prst="rect">
            <a:avLst/>
          </a:prstGeom>
        </p:spPr>
        <p:txBody>
          <a:bodyPr wrap="none">
            <a:spAutoFit/>
          </a:bodyPr>
          <a:lstStyle/>
          <a:p>
            <a:pPr algn="r"/>
            <a:r>
              <a:rPr lang="en-US" dirty="0" err="1" smtClean="0">
                <a:solidFill>
                  <a:schemeClr val="bg1"/>
                </a:solidFill>
              </a:rPr>
              <a:t>Sunfield</a:t>
            </a:r>
            <a:r>
              <a:rPr lang="en-US" dirty="0" smtClean="0">
                <a:solidFill>
                  <a:schemeClr val="bg1"/>
                </a:solidFill>
              </a:rPr>
              <a:t> Elementary</a:t>
            </a:r>
            <a:endParaRPr lang="en-US" dirty="0">
              <a:solidFill>
                <a:schemeClr val="bg1"/>
              </a:solidFill>
            </a:endParaRPr>
          </a:p>
        </p:txBody>
      </p:sp>
      <p:pic>
        <p:nvPicPr>
          <p:cNvPr id="3074" name="Picture 2" descr="C:\Users\kccguest\Downloads\Sunfield--book bin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2779" y="2734333"/>
            <a:ext cx="5181600" cy="3883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810436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8872" y="1953548"/>
            <a:ext cx="7315200" cy="731873"/>
          </a:xfrm>
        </p:spPr>
        <p:txBody>
          <a:bodyPr/>
          <a:lstStyle/>
          <a:p>
            <a:r>
              <a:rPr lang="en-US" dirty="0" smtClean="0"/>
              <a:t>Goal Oriented Readers</a:t>
            </a:r>
            <a:endParaRPr lang="en-US" dirty="0"/>
          </a:p>
        </p:txBody>
      </p:sp>
      <p:sp>
        <p:nvSpPr>
          <p:cNvPr id="3" name="Content Placeholder 2"/>
          <p:cNvSpPr>
            <a:spLocks noGrp="1"/>
          </p:cNvSpPr>
          <p:nvPr>
            <p:ph idx="1"/>
          </p:nvPr>
        </p:nvSpPr>
        <p:spPr>
          <a:xfrm>
            <a:off x="4488872" y="2893000"/>
            <a:ext cx="7527016" cy="3556790"/>
          </a:xfrm>
        </p:spPr>
        <p:txBody>
          <a:bodyPr/>
          <a:lstStyle/>
          <a:p>
            <a:r>
              <a:rPr lang="en-US" sz="1800" dirty="0" smtClean="0"/>
              <a:t>Self-selected reading with Accelerated Reader program</a:t>
            </a:r>
          </a:p>
          <a:p>
            <a:r>
              <a:rPr lang="en-US" sz="1800" dirty="0" smtClean="0"/>
              <a:t>Students monitor progress with AR; students know their goals</a:t>
            </a:r>
          </a:p>
          <a:p>
            <a:r>
              <a:rPr lang="en-US" sz="1800" dirty="0" smtClean="0"/>
              <a:t>Students sign their reading goal sheet</a:t>
            </a:r>
          </a:p>
          <a:p>
            <a:r>
              <a:rPr lang="en-US" sz="1800" dirty="0" smtClean="0"/>
              <a:t>Students check reading data on volume and comprehension regularly (“I look every day”, a second grade student)</a:t>
            </a:r>
          </a:p>
          <a:p>
            <a:r>
              <a:rPr lang="en-US" sz="1800" dirty="0" smtClean="0"/>
              <a:t>Accelerated Reader, goals, data, leveled readers</a:t>
            </a:r>
          </a:p>
          <a:p>
            <a:r>
              <a:rPr lang="en-US" sz="1800" dirty="0" smtClean="0"/>
              <a:t>Teachers know where students are: reading levels and language skills</a:t>
            </a:r>
          </a:p>
          <a:p>
            <a:r>
              <a:rPr lang="en-US" sz="1800" dirty="0" smtClean="0"/>
              <a:t>Common language and common methods in all classrooms–kids know common language</a:t>
            </a:r>
            <a:endParaRPr lang="en-US" sz="1800" dirty="0"/>
          </a:p>
        </p:txBody>
      </p:sp>
      <p:sp>
        <p:nvSpPr>
          <p:cNvPr id="6" name="Rectangle 5"/>
          <p:cNvSpPr/>
          <p:nvPr/>
        </p:nvSpPr>
        <p:spPr>
          <a:xfrm>
            <a:off x="9766554" y="547674"/>
            <a:ext cx="2249334" cy="369332"/>
          </a:xfrm>
          <a:prstGeom prst="rect">
            <a:avLst/>
          </a:prstGeom>
        </p:spPr>
        <p:txBody>
          <a:bodyPr wrap="none">
            <a:spAutoFit/>
          </a:bodyPr>
          <a:lstStyle/>
          <a:p>
            <a:pPr algn="r"/>
            <a:r>
              <a:rPr lang="en-US" dirty="0" err="1" smtClean="0">
                <a:solidFill>
                  <a:schemeClr val="bg1"/>
                </a:solidFill>
              </a:rPr>
              <a:t>Sunfield</a:t>
            </a:r>
            <a:r>
              <a:rPr lang="en-US" dirty="0" smtClean="0">
                <a:solidFill>
                  <a:schemeClr val="bg1"/>
                </a:solidFill>
              </a:rPr>
              <a:t> Elementary</a:t>
            </a:r>
            <a:endParaRPr lang="en-US" dirty="0">
              <a:solidFill>
                <a:schemeClr val="bg1"/>
              </a:solidFill>
            </a:endParaRPr>
          </a:p>
        </p:txBody>
      </p:sp>
      <p:pic>
        <p:nvPicPr>
          <p:cNvPr id="8" name="Shape 509"/>
          <p:cNvPicPr preferRelativeResize="0"/>
          <p:nvPr/>
        </p:nvPicPr>
        <p:blipFill rotWithShape="1">
          <a:blip r:embed="rId2">
            <a:alphaModFix/>
            <a:extLst>
              <a:ext uri="{BEBA8EAE-BF5A-486C-A8C5-ECC9F3942E4B}">
                <a14:imgProps xmlns:a14="http://schemas.microsoft.com/office/drawing/2010/main">
                  <a14:imgLayer r:embed="rId3">
                    <a14:imgEffect>
                      <a14:brightnessContrast bright="21000"/>
                    </a14:imgEffect>
                  </a14:imgLayer>
                </a14:imgProps>
              </a:ext>
            </a:extLst>
          </a:blip>
          <a:srcRect/>
          <a:stretch/>
        </p:blipFill>
        <p:spPr>
          <a:xfrm rot="5400000">
            <a:off x="491920" y="2759717"/>
            <a:ext cx="4217226" cy="3162919"/>
          </a:xfrm>
          <a:prstGeom prst="rect">
            <a:avLst/>
          </a:prstGeom>
          <a:noFill/>
          <a:ln>
            <a:noFill/>
          </a:ln>
        </p:spPr>
      </p:pic>
    </p:spTree>
    <p:extLst>
      <p:ext uri="{BB962C8B-B14F-4D97-AF65-F5344CB8AC3E}">
        <p14:creationId xmlns:p14="http://schemas.microsoft.com/office/powerpoint/2010/main" val="347929041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7204" y="1953549"/>
            <a:ext cx="10345612" cy="731873"/>
          </a:xfrm>
        </p:spPr>
        <p:txBody>
          <a:bodyPr/>
          <a:lstStyle/>
          <a:p>
            <a:r>
              <a:rPr lang="en-US" dirty="0" smtClean="0"/>
              <a:t>Assessment to Progress Monitor</a:t>
            </a:r>
            <a:endParaRPr lang="en-US" dirty="0"/>
          </a:p>
        </p:txBody>
      </p:sp>
      <p:sp>
        <p:nvSpPr>
          <p:cNvPr id="3" name="Content Placeholder 2"/>
          <p:cNvSpPr>
            <a:spLocks noGrp="1"/>
          </p:cNvSpPr>
          <p:nvPr>
            <p:ph idx="1"/>
          </p:nvPr>
        </p:nvSpPr>
        <p:spPr>
          <a:xfrm>
            <a:off x="5854795" y="3721965"/>
            <a:ext cx="5106129" cy="1484417"/>
          </a:xfrm>
        </p:spPr>
        <p:txBody>
          <a:bodyPr/>
          <a:lstStyle/>
          <a:p>
            <a:pPr marL="0" indent="0">
              <a:buNone/>
            </a:pPr>
            <a:r>
              <a:rPr lang="en-US" sz="2400" dirty="0" smtClean="0"/>
              <a:t>DIBELS and Star Reading and Star math assessments to differentiate and manage needs (CCSS aligned)</a:t>
            </a:r>
            <a:endParaRPr lang="en-US" sz="2400" dirty="0"/>
          </a:p>
        </p:txBody>
      </p:sp>
      <p:sp>
        <p:nvSpPr>
          <p:cNvPr id="6" name="Rectangle 5"/>
          <p:cNvSpPr/>
          <p:nvPr/>
        </p:nvSpPr>
        <p:spPr>
          <a:xfrm>
            <a:off x="9766554" y="547674"/>
            <a:ext cx="2249334" cy="369332"/>
          </a:xfrm>
          <a:prstGeom prst="rect">
            <a:avLst/>
          </a:prstGeom>
        </p:spPr>
        <p:txBody>
          <a:bodyPr wrap="none">
            <a:spAutoFit/>
          </a:bodyPr>
          <a:lstStyle/>
          <a:p>
            <a:pPr algn="r"/>
            <a:r>
              <a:rPr lang="en-US" dirty="0" err="1" smtClean="0">
                <a:solidFill>
                  <a:schemeClr val="bg1"/>
                </a:solidFill>
              </a:rPr>
              <a:t>Sunfield</a:t>
            </a:r>
            <a:r>
              <a:rPr lang="en-US" dirty="0" smtClean="0">
                <a:solidFill>
                  <a:schemeClr val="bg1"/>
                </a:solidFill>
              </a:rPr>
              <a:t> Elementary</a:t>
            </a:r>
            <a:endParaRPr lang="en-US" dirty="0">
              <a:solidFill>
                <a:schemeClr val="bg1"/>
              </a:solidFill>
            </a:endParaRPr>
          </a:p>
        </p:txBody>
      </p:sp>
      <p:pic>
        <p:nvPicPr>
          <p:cNvPr id="7" name="Shape 518"/>
          <p:cNvPicPr preferRelativeResize="0"/>
          <p:nvPr/>
        </p:nvPicPr>
        <p:blipFill rotWithShape="1">
          <a:blip r:embed="rId2">
            <a:alphaModFix/>
            <a:extLst>
              <a:ext uri="{BEBA8EAE-BF5A-486C-A8C5-ECC9F3942E4B}">
                <a14:imgProps xmlns:a14="http://schemas.microsoft.com/office/drawing/2010/main">
                  <a14:imgLayer r:embed="rId3">
                    <a14:imgEffect>
                      <a14:brightnessContrast bright="35000"/>
                    </a14:imgEffect>
                  </a14:imgLayer>
                </a14:imgProps>
              </a:ext>
            </a:extLst>
          </a:blip>
          <a:srcRect/>
          <a:stretch/>
        </p:blipFill>
        <p:spPr>
          <a:xfrm>
            <a:off x="966862" y="2959004"/>
            <a:ext cx="4629371" cy="3457560"/>
          </a:xfrm>
          <a:prstGeom prst="rect">
            <a:avLst/>
          </a:prstGeom>
          <a:noFill/>
          <a:ln>
            <a:noFill/>
          </a:ln>
        </p:spPr>
      </p:pic>
    </p:spTree>
    <p:extLst>
      <p:ext uri="{BB962C8B-B14F-4D97-AF65-F5344CB8AC3E}">
        <p14:creationId xmlns:p14="http://schemas.microsoft.com/office/powerpoint/2010/main" val="257680217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0052" y="1953549"/>
            <a:ext cx="9642764" cy="731873"/>
          </a:xfrm>
        </p:spPr>
        <p:txBody>
          <a:bodyPr/>
          <a:lstStyle/>
          <a:p>
            <a:r>
              <a:rPr lang="en-US" dirty="0" smtClean="0"/>
              <a:t>Staff Longevity</a:t>
            </a:r>
            <a:endParaRPr lang="en-US" dirty="0"/>
          </a:p>
        </p:txBody>
      </p:sp>
      <p:sp>
        <p:nvSpPr>
          <p:cNvPr id="6" name="Rectangle 5"/>
          <p:cNvSpPr/>
          <p:nvPr/>
        </p:nvSpPr>
        <p:spPr>
          <a:xfrm>
            <a:off x="9766554" y="547674"/>
            <a:ext cx="2249334" cy="369332"/>
          </a:xfrm>
          <a:prstGeom prst="rect">
            <a:avLst/>
          </a:prstGeom>
        </p:spPr>
        <p:txBody>
          <a:bodyPr wrap="none">
            <a:spAutoFit/>
          </a:bodyPr>
          <a:lstStyle/>
          <a:p>
            <a:pPr algn="r"/>
            <a:r>
              <a:rPr lang="en-US" dirty="0" err="1" smtClean="0">
                <a:solidFill>
                  <a:schemeClr val="bg1"/>
                </a:solidFill>
              </a:rPr>
              <a:t>Sunfield</a:t>
            </a:r>
            <a:r>
              <a:rPr lang="en-US" dirty="0" smtClean="0">
                <a:solidFill>
                  <a:schemeClr val="bg1"/>
                </a:solidFill>
              </a:rPr>
              <a:t> Elementary</a:t>
            </a:r>
            <a:endParaRPr lang="en-US" dirty="0">
              <a:solidFill>
                <a:schemeClr val="bg1"/>
              </a:solidFill>
            </a:endParaRPr>
          </a:p>
        </p:txBody>
      </p:sp>
      <p:sp>
        <p:nvSpPr>
          <p:cNvPr id="7" name="Content Placeholder 2"/>
          <p:cNvSpPr txBox="1">
            <a:spLocks/>
          </p:cNvSpPr>
          <p:nvPr/>
        </p:nvSpPr>
        <p:spPr>
          <a:xfrm>
            <a:off x="4031311" y="3346013"/>
            <a:ext cx="5825207" cy="20975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smtClean="0"/>
              <a:t>Longevity of staff and administration</a:t>
            </a:r>
          </a:p>
          <a:p>
            <a:r>
              <a:rPr lang="en-US" sz="2400" dirty="0" smtClean="0"/>
              <a:t>Stability of staff</a:t>
            </a:r>
          </a:p>
          <a:p>
            <a:r>
              <a:rPr lang="en-US" sz="2400" dirty="0" smtClean="0"/>
              <a:t>Many staff (including principal and superintendent) came from Lakewood, graduated from Lakewood schools</a:t>
            </a:r>
            <a:endParaRPr lang="en-US" sz="2400" dirty="0"/>
          </a:p>
        </p:txBody>
      </p:sp>
      <p:pic>
        <p:nvPicPr>
          <p:cNvPr id="9" name="Shape 516"/>
          <p:cNvPicPr preferRelativeResize="0"/>
          <p:nvPr/>
        </p:nvPicPr>
        <p:blipFill rotWithShape="1">
          <a:blip r:embed="rId2">
            <a:alphaModFix/>
          </a:blip>
          <a:srcRect/>
          <a:stretch/>
        </p:blipFill>
        <p:spPr>
          <a:xfrm>
            <a:off x="618764" y="2435534"/>
            <a:ext cx="3048000" cy="4064000"/>
          </a:xfrm>
          <a:prstGeom prst="rect">
            <a:avLst/>
          </a:prstGeom>
          <a:noFill/>
          <a:ln>
            <a:noFill/>
          </a:ln>
        </p:spPr>
      </p:pic>
      <p:pic>
        <p:nvPicPr>
          <p:cNvPr id="10" name="Shape 517"/>
          <p:cNvPicPr preferRelativeResize="0"/>
          <p:nvPr/>
        </p:nvPicPr>
        <p:blipFill rotWithShape="1">
          <a:blip r:embed="rId3">
            <a:alphaModFix/>
          </a:blip>
          <a:srcRect/>
          <a:stretch/>
        </p:blipFill>
        <p:spPr>
          <a:xfrm rot="1899577">
            <a:off x="9550152" y="2700834"/>
            <a:ext cx="1940357" cy="1209750"/>
          </a:xfrm>
          <a:prstGeom prst="rect">
            <a:avLst/>
          </a:prstGeom>
          <a:noFill/>
          <a:ln>
            <a:noFill/>
          </a:ln>
        </p:spPr>
      </p:pic>
    </p:spTree>
    <p:extLst>
      <p:ext uri="{BB962C8B-B14F-4D97-AF65-F5344CB8AC3E}">
        <p14:creationId xmlns:p14="http://schemas.microsoft.com/office/powerpoint/2010/main" val="256044672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871011"/>
            <a:ext cx="9144000" cy="1320979"/>
          </a:xfrm>
        </p:spPr>
        <p:txBody>
          <a:bodyPr/>
          <a:lstStyle/>
          <a:p>
            <a:r>
              <a:rPr lang="en-US" sz="6000" dirty="0" smtClean="0"/>
              <a:t>Study Findings</a:t>
            </a:r>
            <a:endParaRPr lang="en-US" sz="6000" dirty="0"/>
          </a:p>
        </p:txBody>
      </p:sp>
    </p:spTree>
    <p:extLst>
      <p:ext uri="{BB962C8B-B14F-4D97-AF65-F5344CB8AC3E}">
        <p14:creationId xmlns:p14="http://schemas.microsoft.com/office/powerpoint/2010/main" val="37533747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nvSpPr>
        <p:spPr>
          <a:xfrm>
            <a:off x="1854402" y="3192091"/>
            <a:ext cx="3050107" cy="357662"/>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228600" marR="0" indent="38100" algn="l" rtl="0">
              <a:lnSpc>
                <a:spcPct val="90000"/>
              </a:lnSpc>
              <a:spcBef>
                <a:spcPts val="10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1pPr>
            <a:lvl2pPr marL="6858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2pPr>
            <a:lvl3pPr marL="11430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3pPr>
            <a:lvl4pPr marL="1600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4pPr>
            <a:lvl5pPr marL="20574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5pPr>
            <a:lvl6pPr marL="25146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6pPr>
            <a:lvl7pPr marL="29718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7pPr>
            <a:lvl8pPr marL="34290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8pPr>
            <a:lvl9pPr marL="3886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9pPr>
          </a:lstStyle>
          <a:p>
            <a:pPr marL="0" lvl="0" indent="0">
              <a:spcBef>
                <a:spcPts val="0"/>
              </a:spcBef>
              <a:buSzPct val="90000"/>
              <a:buNone/>
            </a:pPr>
            <a:r>
              <a:rPr lang="en-US" sz="2200" b="1" dirty="0">
                <a:solidFill>
                  <a:srgbClr val="12A89D"/>
                </a:solidFill>
                <a:latin typeface="+mn-lt"/>
                <a:ea typeface="Calibri"/>
                <a:cs typeface="Calibri"/>
                <a:sym typeface="Calibri"/>
              </a:rPr>
              <a:t>Observed </a:t>
            </a:r>
            <a:r>
              <a:rPr lang="en-US" sz="2200" b="1" dirty="0" smtClean="0">
                <a:solidFill>
                  <a:srgbClr val="12A89D"/>
                </a:solidFill>
                <a:latin typeface="+mn-lt"/>
                <a:ea typeface="Calibri"/>
                <a:cs typeface="Arial" panose="020B0604020202020204" pitchFamily="34" charset="0"/>
                <a:sym typeface="Calibri"/>
              </a:rPr>
              <a:t>Evidence</a:t>
            </a:r>
            <a:endParaRPr lang="en-US" sz="2200" b="1" dirty="0">
              <a:solidFill>
                <a:srgbClr val="12A89D"/>
              </a:solidFill>
              <a:latin typeface="+mn-lt"/>
              <a:ea typeface="Calibri"/>
              <a:cs typeface="Arial" panose="020B0604020202020204" pitchFamily="34" charset="0"/>
              <a:sym typeface="Calibri"/>
            </a:endParaRPr>
          </a:p>
        </p:txBody>
      </p:sp>
      <p:pic>
        <p:nvPicPr>
          <p:cNvPr id="8" name="Shape 492"/>
          <p:cNvPicPr preferRelativeResize="0"/>
          <p:nvPr/>
        </p:nvPicPr>
        <p:blipFill rotWithShape="1">
          <a:blip r:embed="rId2">
            <a:alphaModFix/>
          </a:blip>
          <a:srcRect/>
          <a:stretch/>
        </p:blipFill>
        <p:spPr>
          <a:xfrm>
            <a:off x="6423709" y="3371717"/>
            <a:ext cx="1524000" cy="2469300"/>
          </a:xfrm>
          <a:prstGeom prst="rect">
            <a:avLst/>
          </a:prstGeom>
          <a:noFill/>
          <a:ln>
            <a:noFill/>
          </a:ln>
        </p:spPr>
      </p:pic>
      <p:sp>
        <p:nvSpPr>
          <p:cNvPr id="10" name="Rectangle 9"/>
          <p:cNvSpPr/>
          <p:nvPr/>
        </p:nvSpPr>
        <p:spPr>
          <a:xfrm>
            <a:off x="10305162" y="547674"/>
            <a:ext cx="1710726" cy="369332"/>
          </a:xfrm>
          <a:prstGeom prst="rect">
            <a:avLst/>
          </a:prstGeom>
        </p:spPr>
        <p:txBody>
          <a:bodyPr wrap="none">
            <a:spAutoFit/>
          </a:bodyPr>
          <a:lstStyle/>
          <a:p>
            <a:pPr algn="r"/>
            <a:r>
              <a:rPr lang="en-US" dirty="0" smtClean="0">
                <a:solidFill>
                  <a:schemeClr val="bg1"/>
                </a:solidFill>
              </a:rPr>
              <a:t>Study Findings</a:t>
            </a:r>
            <a:endParaRPr lang="en-US" dirty="0">
              <a:solidFill>
                <a:schemeClr val="bg1"/>
              </a:solidFill>
            </a:endParaRPr>
          </a:p>
        </p:txBody>
      </p:sp>
      <p:sp>
        <p:nvSpPr>
          <p:cNvPr id="2" name="Title 1"/>
          <p:cNvSpPr>
            <a:spLocks noGrp="1"/>
          </p:cNvSpPr>
          <p:nvPr>
            <p:ph type="title"/>
          </p:nvPr>
        </p:nvSpPr>
        <p:spPr>
          <a:xfrm>
            <a:off x="381000" y="2399325"/>
            <a:ext cx="11355371" cy="513558"/>
          </a:xfrm>
        </p:spPr>
        <p:txBody>
          <a:bodyPr/>
          <a:lstStyle/>
          <a:p>
            <a:pPr algn="l"/>
            <a:r>
              <a:rPr lang="en-US" sz="2400" dirty="0" smtClean="0"/>
              <a:t>Uncompromising Focus on Reading: </a:t>
            </a:r>
            <a:r>
              <a:rPr lang="en-US" sz="2400" u="sng" dirty="0" smtClean="0"/>
              <a:t>Everything</a:t>
            </a:r>
            <a:r>
              <a:rPr lang="en-US" sz="2400" dirty="0" smtClean="0"/>
              <a:t> Revolves Around Reading</a:t>
            </a:r>
            <a:endParaRPr lang="en-US" sz="2400" dirty="0"/>
          </a:p>
        </p:txBody>
      </p:sp>
      <p:sp>
        <p:nvSpPr>
          <p:cNvPr id="3" name="Content Placeholder 2"/>
          <p:cNvSpPr>
            <a:spLocks noGrp="1"/>
          </p:cNvSpPr>
          <p:nvPr>
            <p:ph sz="half" idx="1"/>
          </p:nvPr>
        </p:nvSpPr>
        <p:spPr>
          <a:xfrm>
            <a:off x="855023" y="3691075"/>
            <a:ext cx="5367647" cy="3077860"/>
          </a:xfrm>
        </p:spPr>
        <p:txBody>
          <a:bodyPr/>
          <a:lstStyle/>
          <a:p>
            <a:r>
              <a:rPr lang="en-US" sz="1800" dirty="0" smtClean="0"/>
              <a:t>Guaranteed daily morning reading block of uninterrupted reading instruction</a:t>
            </a:r>
          </a:p>
          <a:p>
            <a:r>
              <a:rPr lang="en-US" sz="1800" dirty="0" smtClean="0"/>
              <a:t>Reading data discussions at all staff meetings</a:t>
            </a:r>
          </a:p>
          <a:p>
            <a:r>
              <a:rPr lang="en-US" sz="1800" dirty="0" smtClean="0"/>
              <a:t>Literacy evidence (posters, student work, word walls, etc.) throughout the building (classroom walls, hallways, etc.)</a:t>
            </a:r>
          </a:p>
          <a:p>
            <a:r>
              <a:rPr lang="en-US" sz="1800" dirty="0" smtClean="0"/>
              <a:t>“I feel like there should be more tricks going on, but … we’re reading.”</a:t>
            </a:r>
          </a:p>
          <a:p>
            <a:r>
              <a:rPr lang="en-US" sz="1800" dirty="0"/>
              <a:t>“Students read a lot! There is no wasted time.”</a:t>
            </a:r>
          </a:p>
          <a:p>
            <a:endParaRPr lang="en-US" sz="1800" dirty="0" smtClean="0"/>
          </a:p>
          <a:p>
            <a:endParaRPr lang="en-US" sz="1100" dirty="0" smtClean="0"/>
          </a:p>
          <a:p>
            <a:endParaRPr lang="en-US" sz="1100" dirty="0"/>
          </a:p>
        </p:txBody>
      </p:sp>
      <p:sp>
        <p:nvSpPr>
          <p:cNvPr id="12" name="Rectangle 11"/>
          <p:cNvSpPr/>
          <p:nvPr/>
        </p:nvSpPr>
        <p:spPr>
          <a:xfrm>
            <a:off x="8633185" y="3211498"/>
            <a:ext cx="2963944" cy="2629519"/>
          </a:xfrm>
          <a:prstGeom prst="rect">
            <a:avLst/>
          </a:prstGeom>
          <a:solidFill>
            <a:srgbClr val="12A89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5"/>
          <p:cNvSpPr>
            <a:spLocks noGrp="1"/>
          </p:cNvSpPr>
          <p:nvPr/>
        </p:nvSpPr>
        <p:spPr>
          <a:xfrm>
            <a:off x="8633185" y="3217868"/>
            <a:ext cx="2963943" cy="277821"/>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228600" marR="0" indent="38100" algn="l" rtl="0">
              <a:lnSpc>
                <a:spcPct val="90000"/>
              </a:lnSpc>
              <a:spcBef>
                <a:spcPts val="10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1pPr>
            <a:lvl2pPr marL="6858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2pPr>
            <a:lvl3pPr marL="11430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3pPr>
            <a:lvl4pPr marL="1600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4pPr>
            <a:lvl5pPr marL="20574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5pPr>
            <a:lvl6pPr marL="25146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6pPr>
            <a:lvl7pPr marL="29718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7pPr>
            <a:lvl8pPr marL="34290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8pPr>
            <a:lvl9pPr marL="3886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9pPr>
          </a:lstStyle>
          <a:p>
            <a:pPr indent="0" algn="ctr">
              <a:buNone/>
            </a:pPr>
            <a:r>
              <a:rPr lang="en-US" sz="1600" b="1" dirty="0" smtClean="0">
                <a:solidFill>
                  <a:schemeClr val="bg1"/>
                </a:solidFill>
              </a:rPr>
              <a:t>Jump Start Action</a:t>
            </a:r>
          </a:p>
          <a:p>
            <a:pPr indent="0">
              <a:buNone/>
            </a:pPr>
            <a:endParaRPr lang="en-US" sz="1600" dirty="0"/>
          </a:p>
        </p:txBody>
      </p:sp>
      <p:sp>
        <p:nvSpPr>
          <p:cNvPr id="14" name="Content Placeholder 10"/>
          <p:cNvSpPr txBox="1">
            <a:spLocks/>
          </p:cNvSpPr>
          <p:nvPr/>
        </p:nvSpPr>
        <p:spPr>
          <a:xfrm>
            <a:off x="8633185" y="3705101"/>
            <a:ext cx="2963944" cy="17779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b="1" dirty="0">
                <a:solidFill>
                  <a:schemeClr val="bg1"/>
                </a:solidFill>
              </a:rPr>
              <a:t>Guarantee daily minimum 120 minutes of uninterrupted reading instruction in the morning</a:t>
            </a:r>
          </a:p>
          <a:p>
            <a:r>
              <a:rPr lang="en-US" sz="1200" b="1" dirty="0" smtClean="0">
                <a:solidFill>
                  <a:schemeClr val="bg1"/>
                </a:solidFill>
              </a:rPr>
              <a:t>Have </a:t>
            </a:r>
            <a:r>
              <a:rPr lang="en-US" sz="1200" b="1" dirty="0">
                <a:solidFill>
                  <a:schemeClr val="bg1"/>
                </a:solidFill>
              </a:rPr>
              <a:t>students bring books whenever they might be waiting in line in the hallway</a:t>
            </a:r>
          </a:p>
          <a:p>
            <a:r>
              <a:rPr lang="en-US" sz="1200" b="1" dirty="0">
                <a:solidFill>
                  <a:schemeClr val="bg1"/>
                </a:solidFill>
              </a:rPr>
              <a:t>Open school library all day rather than scheduling it as a special</a:t>
            </a:r>
          </a:p>
        </p:txBody>
      </p:sp>
    </p:spTree>
    <p:extLst>
      <p:ext uri="{BB962C8B-B14F-4D97-AF65-F5344CB8AC3E}">
        <p14:creationId xmlns:p14="http://schemas.microsoft.com/office/powerpoint/2010/main" val="29472190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861203" y="3535611"/>
            <a:ext cx="2963944" cy="2311650"/>
          </a:xfrm>
          <a:prstGeom prst="rect">
            <a:avLst/>
          </a:prstGeom>
          <a:solidFill>
            <a:srgbClr val="12A89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p:cNvSpPr>
            <a:spLocks noGrp="1"/>
          </p:cNvSpPr>
          <p:nvPr/>
        </p:nvSpPr>
        <p:spPr>
          <a:xfrm>
            <a:off x="4338497" y="3095947"/>
            <a:ext cx="3095456" cy="357662"/>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228600" marR="0" indent="38100" algn="l" rtl="0">
              <a:lnSpc>
                <a:spcPct val="90000"/>
              </a:lnSpc>
              <a:spcBef>
                <a:spcPts val="10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1pPr>
            <a:lvl2pPr marL="6858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2pPr>
            <a:lvl3pPr marL="11430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3pPr>
            <a:lvl4pPr marL="1600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4pPr>
            <a:lvl5pPr marL="20574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5pPr>
            <a:lvl6pPr marL="25146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6pPr>
            <a:lvl7pPr marL="29718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7pPr>
            <a:lvl8pPr marL="34290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8pPr>
            <a:lvl9pPr marL="3886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9pPr>
          </a:lstStyle>
          <a:p>
            <a:pPr marL="0" lvl="0" indent="0">
              <a:spcBef>
                <a:spcPts val="0"/>
              </a:spcBef>
              <a:buSzPct val="90000"/>
              <a:buNone/>
            </a:pPr>
            <a:r>
              <a:rPr lang="en-US" sz="2200" b="1" dirty="0">
                <a:solidFill>
                  <a:srgbClr val="12A89D"/>
                </a:solidFill>
                <a:latin typeface="+mn-lt"/>
                <a:ea typeface="Calibri"/>
                <a:cs typeface="Calibri"/>
                <a:sym typeface="Calibri"/>
              </a:rPr>
              <a:t>Observed </a:t>
            </a:r>
            <a:r>
              <a:rPr lang="en-US" sz="2200" b="1" dirty="0" smtClean="0">
                <a:solidFill>
                  <a:srgbClr val="12A89D"/>
                </a:solidFill>
                <a:latin typeface="+mn-lt"/>
                <a:ea typeface="Calibri"/>
                <a:cs typeface="Arial" panose="020B0604020202020204" pitchFamily="34" charset="0"/>
                <a:sym typeface="Calibri"/>
              </a:rPr>
              <a:t>Evidence</a:t>
            </a:r>
            <a:endParaRPr lang="en-US" sz="2200" b="1" dirty="0">
              <a:solidFill>
                <a:srgbClr val="12A89D"/>
              </a:solidFill>
              <a:latin typeface="+mn-lt"/>
              <a:ea typeface="Calibri"/>
              <a:cs typeface="Arial" panose="020B0604020202020204" pitchFamily="34" charset="0"/>
              <a:sym typeface="Calibri"/>
            </a:endParaRPr>
          </a:p>
        </p:txBody>
      </p:sp>
      <p:sp>
        <p:nvSpPr>
          <p:cNvPr id="6" name="Text Placeholder 5"/>
          <p:cNvSpPr>
            <a:spLocks noGrp="1"/>
          </p:cNvSpPr>
          <p:nvPr/>
        </p:nvSpPr>
        <p:spPr>
          <a:xfrm>
            <a:off x="8861203" y="3552165"/>
            <a:ext cx="2963943" cy="277821"/>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228600" marR="0" indent="38100" algn="l" rtl="0">
              <a:lnSpc>
                <a:spcPct val="90000"/>
              </a:lnSpc>
              <a:spcBef>
                <a:spcPts val="10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1pPr>
            <a:lvl2pPr marL="6858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2pPr>
            <a:lvl3pPr marL="11430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3pPr>
            <a:lvl4pPr marL="1600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4pPr>
            <a:lvl5pPr marL="20574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5pPr>
            <a:lvl6pPr marL="25146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6pPr>
            <a:lvl7pPr marL="29718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7pPr>
            <a:lvl8pPr marL="34290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8pPr>
            <a:lvl9pPr marL="3886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9pPr>
          </a:lstStyle>
          <a:p>
            <a:pPr indent="0" algn="ctr">
              <a:buNone/>
            </a:pPr>
            <a:r>
              <a:rPr lang="en-US" sz="1600" b="1" dirty="0" smtClean="0">
                <a:solidFill>
                  <a:schemeClr val="bg1"/>
                </a:solidFill>
              </a:rPr>
              <a:t>Jump Start Action</a:t>
            </a:r>
          </a:p>
          <a:p>
            <a:pPr indent="0">
              <a:buNone/>
            </a:pPr>
            <a:endParaRPr lang="en-US" sz="1600" dirty="0"/>
          </a:p>
        </p:txBody>
      </p:sp>
      <p:sp>
        <p:nvSpPr>
          <p:cNvPr id="10" name="Rectangle 9"/>
          <p:cNvSpPr/>
          <p:nvPr/>
        </p:nvSpPr>
        <p:spPr>
          <a:xfrm>
            <a:off x="10305162" y="547674"/>
            <a:ext cx="1710726" cy="369332"/>
          </a:xfrm>
          <a:prstGeom prst="rect">
            <a:avLst/>
          </a:prstGeom>
        </p:spPr>
        <p:txBody>
          <a:bodyPr wrap="none">
            <a:spAutoFit/>
          </a:bodyPr>
          <a:lstStyle/>
          <a:p>
            <a:pPr algn="r"/>
            <a:r>
              <a:rPr lang="en-US" dirty="0" smtClean="0">
                <a:solidFill>
                  <a:schemeClr val="bg1"/>
                </a:solidFill>
              </a:rPr>
              <a:t>Study Findings</a:t>
            </a:r>
            <a:endParaRPr lang="en-US" dirty="0">
              <a:solidFill>
                <a:schemeClr val="bg1"/>
              </a:solidFill>
            </a:endParaRPr>
          </a:p>
        </p:txBody>
      </p:sp>
      <p:sp>
        <p:nvSpPr>
          <p:cNvPr id="2" name="Title 1"/>
          <p:cNvSpPr>
            <a:spLocks noGrp="1"/>
          </p:cNvSpPr>
          <p:nvPr>
            <p:ph type="title"/>
          </p:nvPr>
        </p:nvSpPr>
        <p:spPr>
          <a:xfrm>
            <a:off x="438758" y="2244945"/>
            <a:ext cx="11355371" cy="816007"/>
          </a:xfrm>
        </p:spPr>
        <p:txBody>
          <a:bodyPr/>
          <a:lstStyle/>
          <a:p>
            <a:pPr algn="l"/>
            <a:r>
              <a:rPr lang="en-US" sz="2400" dirty="0" smtClean="0"/>
              <a:t> Relevant Data Used Deeply: Staff &amp; Students Live the Data</a:t>
            </a:r>
            <a:endParaRPr lang="en-US" sz="2400" dirty="0"/>
          </a:p>
        </p:txBody>
      </p:sp>
      <p:sp>
        <p:nvSpPr>
          <p:cNvPr id="3" name="Content Placeholder 2"/>
          <p:cNvSpPr>
            <a:spLocks noGrp="1"/>
          </p:cNvSpPr>
          <p:nvPr>
            <p:ph sz="half" idx="1"/>
          </p:nvPr>
        </p:nvSpPr>
        <p:spPr>
          <a:xfrm>
            <a:off x="3385818" y="3552165"/>
            <a:ext cx="5271293" cy="2925766"/>
          </a:xfrm>
        </p:spPr>
        <p:txBody>
          <a:bodyPr/>
          <a:lstStyle/>
          <a:p>
            <a:r>
              <a:rPr lang="en-US" sz="1600" dirty="0" smtClean="0"/>
              <a:t>Common, specific grade level goals (i.e. all students </a:t>
            </a:r>
            <a:br>
              <a:rPr lang="en-US" sz="1600" dirty="0" smtClean="0"/>
            </a:br>
            <a:r>
              <a:rPr lang="en-US" sz="1600" dirty="0" smtClean="0"/>
              <a:t>will leave Kindergarten reading at a level __ )</a:t>
            </a:r>
          </a:p>
          <a:p>
            <a:r>
              <a:rPr lang="en-US" sz="1600" dirty="0" smtClean="0"/>
              <a:t>Principal seemingly knows the reading level of every </a:t>
            </a:r>
            <a:br>
              <a:rPr lang="en-US" sz="1600" dirty="0" smtClean="0"/>
            </a:br>
            <a:r>
              <a:rPr lang="en-US" sz="1600" dirty="0" smtClean="0"/>
              <a:t>student he/she encounters</a:t>
            </a:r>
          </a:p>
          <a:p>
            <a:r>
              <a:rPr lang="en-US" sz="1600" dirty="0" smtClean="0"/>
              <a:t>Designated time for staff to have purposeful data discussions</a:t>
            </a:r>
          </a:p>
          <a:p>
            <a:r>
              <a:rPr lang="en-US" sz="1600" dirty="0" smtClean="0"/>
              <a:t>Common district professional development</a:t>
            </a:r>
          </a:p>
          <a:p>
            <a:r>
              <a:rPr lang="en-US" sz="1600" dirty="0" smtClean="0"/>
              <a:t>Reading data posted in classrooms, on desks and in hallways</a:t>
            </a:r>
          </a:p>
          <a:p>
            <a:r>
              <a:rPr lang="en-US" sz="1600" dirty="0" smtClean="0"/>
              <a:t>Wide varieties of reading resources are readily available</a:t>
            </a:r>
          </a:p>
        </p:txBody>
      </p:sp>
      <p:sp>
        <p:nvSpPr>
          <p:cNvPr id="11" name="Content Placeholder 10"/>
          <p:cNvSpPr>
            <a:spLocks noGrp="1"/>
          </p:cNvSpPr>
          <p:nvPr>
            <p:ph sz="half" idx="2"/>
          </p:nvPr>
        </p:nvSpPr>
        <p:spPr>
          <a:xfrm>
            <a:off x="8861203" y="3949835"/>
            <a:ext cx="2963944" cy="1753384"/>
          </a:xfrm>
        </p:spPr>
        <p:txBody>
          <a:bodyPr/>
          <a:lstStyle/>
          <a:p>
            <a:r>
              <a:rPr lang="en-US" sz="1200" b="1" dirty="0" smtClean="0">
                <a:solidFill>
                  <a:schemeClr val="bg1"/>
                </a:solidFill>
              </a:rPr>
              <a:t>Principals and teachers commit to knowing the reading level of all students at any given time. “Live the data”.</a:t>
            </a:r>
          </a:p>
          <a:p>
            <a:r>
              <a:rPr lang="en-US" sz="1200" b="1" dirty="0" smtClean="0">
                <a:solidFill>
                  <a:schemeClr val="bg1"/>
                </a:solidFill>
              </a:rPr>
              <a:t>Assure that the students themselves have written down reading goals based on data and create incentives and celebrations at intervals for reaching goals.</a:t>
            </a:r>
            <a:endParaRPr lang="en-US" sz="1200" b="1" dirty="0">
              <a:solidFill>
                <a:schemeClr val="bg1"/>
              </a:solidFill>
            </a:endParaRPr>
          </a:p>
        </p:txBody>
      </p:sp>
      <p:pic>
        <p:nvPicPr>
          <p:cNvPr id="12" name="Shape 541"/>
          <p:cNvPicPr preferRelativeResize="0"/>
          <p:nvPr/>
        </p:nvPicPr>
        <p:blipFill rotWithShape="1">
          <a:blip r:embed="rId2">
            <a:alphaModFix/>
          </a:blip>
          <a:srcRect/>
          <a:stretch/>
        </p:blipFill>
        <p:spPr>
          <a:xfrm>
            <a:off x="236878" y="3274778"/>
            <a:ext cx="2771582" cy="3267718"/>
          </a:xfrm>
          <a:prstGeom prst="rect">
            <a:avLst/>
          </a:prstGeom>
          <a:noFill/>
          <a:ln>
            <a:noFill/>
          </a:ln>
        </p:spPr>
      </p:pic>
    </p:spTree>
    <p:extLst>
      <p:ext uri="{BB962C8B-B14F-4D97-AF65-F5344CB8AC3E}">
        <p14:creationId xmlns:p14="http://schemas.microsoft.com/office/powerpoint/2010/main" val="21121633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2819" y="2227160"/>
            <a:ext cx="10878539" cy="1077175"/>
          </a:xfrm>
        </p:spPr>
        <p:txBody>
          <a:bodyPr/>
          <a:lstStyle/>
          <a:p>
            <a:r>
              <a:rPr lang="en-US" dirty="0" smtClean="0"/>
              <a:t>Our Field Study Process</a:t>
            </a:r>
            <a:br>
              <a:rPr lang="en-US" dirty="0" smtClean="0"/>
            </a:br>
            <a:r>
              <a:rPr lang="en-US" sz="2400" dirty="0" smtClean="0"/>
              <a:t>(in a nutshell)</a:t>
            </a:r>
            <a:endParaRPr lang="en-US" sz="2400" dirty="0"/>
          </a:p>
        </p:txBody>
      </p:sp>
      <p:grpSp>
        <p:nvGrpSpPr>
          <p:cNvPr id="3" name="Shape 99"/>
          <p:cNvGrpSpPr/>
          <p:nvPr/>
        </p:nvGrpSpPr>
        <p:grpSpPr>
          <a:xfrm>
            <a:off x="892819" y="3753002"/>
            <a:ext cx="10915410" cy="2990743"/>
            <a:chOff x="0" y="1546208"/>
            <a:chExt cx="10915410" cy="2990743"/>
          </a:xfrm>
        </p:grpSpPr>
        <p:sp>
          <p:nvSpPr>
            <p:cNvPr id="4" name="Shape 100"/>
            <p:cNvSpPr/>
            <p:nvPr/>
          </p:nvSpPr>
          <p:spPr>
            <a:xfrm>
              <a:off x="0" y="1546208"/>
              <a:ext cx="2098193" cy="1258915"/>
            </a:xfrm>
            <a:prstGeom prst="roundRect">
              <a:avLst>
                <a:gd name="adj" fmla="val 10000"/>
              </a:avLst>
            </a:prstGeom>
            <a:gradFill>
              <a:gsLst>
                <a:gs pos="0">
                  <a:srgbClr val="C6DDF1"/>
                </a:gs>
                <a:gs pos="50000">
                  <a:srgbClr val="B9D5EE"/>
                </a:gs>
                <a:gs pos="100000">
                  <a:srgbClr val="AACDED"/>
                </a:gs>
              </a:gsLst>
              <a:lin ang="5400000" scaled="0"/>
            </a:gradFill>
            <a:ln>
              <a:noFill/>
            </a:ln>
          </p:spPr>
          <p:txBody>
            <a:bodyPr lIns="91425" tIns="91425" rIns="91425" bIns="9142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pPr marL="0" marR="0" lvl="0" indent="0" algn="l" rtl="0">
                <a:lnSpc>
                  <a:spcPct val="100000"/>
                </a:lnSpc>
                <a:spcBef>
                  <a:spcPts val="0"/>
                </a:spcBef>
                <a:spcAft>
                  <a:spcPts val="0"/>
                </a:spcAft>
                <a:buClr>
                  <a:srgbClr val="000000"/>
                </a:buClr>
                <a:buFont typeface="Arial"/>
                <a:buNone/>
              </a:pPr>
              <a:endParaRPr sz="1400" b="0" i="0" u="none" strike="noStrike" cap="none" baseline="0">
                <a:solidFill>
                  <a:srgbClr val="000000"/>
                </a:solidFill>
                <a:latin typeface="Arial"/>
                <a:ea typeface="Arial"/>
                <a:cs typeface="Arial"/>
                <a:sym typeface="Arial"/>
                <a:rtl val="0"/>
              </a:endParaRPr>
            </a:p>
          </p:txBody>
        </p:sp>
        <p:sp>
          <p:nvSpPr>
            <p:cNvPr id="5" name="Shape 101"/>
            <p:cNvSpPr txBox="1"/>
            <p:nvPr/>
          </p:nvSpPr>
          <p:spPr>
            <a:xfrm>
              <a:off x="36872" y="1583082"/>
              <a:ext cx="2024450" cy="1185170"/>
            </a:xfrm>
            <a:prstGeom prst="rect">
              <a:avLst/>
            </a:prstGeom>
            <a:noFill/>
            <a:ln>
              <a:noFill/>
            </a:ln>
          </p:spPr>
          <p:txBody>
            <a:bodyPr lIns="68575" tIns="68575" rIns="68575" bIns="6857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pPr marL="0" marR="0" lvl="0" indent="0" algn="ctr" rtl="0">
                <a:lnSpc>
                  <a:spcPct val="90000"/>
                </a:lnSpc>
                <a:spcBef>
                  <a:spcPts val="0"/>
                </a:spcBef>
                <a:spcAft>
                  <a:spcPts val="630"/>
                </a:spcAft>
                <a:buClr>
                  <a:schemeClr val="dk1"/>
                </a:buClr>
                <a:buSzPct val="25000"/>
                <a:buFont typeface="Calibri"/>
                <a:buNone/>
              </a:pPr>
              <a:r>
                <a:rPr lang="en-US" sz="1800" b="0" i="0" u="none" strike="noStrike" cap="none" baseline="0">
                  <a:solidFill>
                    <a:schemeClr val="dk1"/>
                  </a:solidFill>
                  <a:latin typeface="Calibri"/>
                  <a:ea typeface="Calibri"/>
                  <a:cs typeface="Calibri"/>
                  <a:sym typeface="Calibri"/>
                  <a:rtl val="0"/>
                </a:rPr>
                <a:t>Principal Interview</a:t>
              </a:r>
            </a:p>
          </p:txBody>
        </p:sp>
        <p:sp>
          <p:nvSpPr>
            <p:cNvPr id="6" name="Shape 102"/>
            <p:cNvSpPr/>
            <p:nvPr/>
          </p:nvSpPr>
          <p:spPr>
            <a:xfrm>
              <a:off x="2309214" y="1915491"/>
              <a:ext cx="447360" cy="520351"/>
            </a:xfrm>
            <a:prstGeom prst="rightArrow">
              <a:avLst>
                <a:gd name="adj1" fmla="val 60000"/>
                <a:gd name="adj2" fmla="val 50000"/>
              </a:avLst>
            </a:prstGeom>
            <a:solidFill>
              <a:schemeClr val="accent5">
                <a:lumMod val="75000"/>
              </a:schemeClr>
            </a:solidFill>
            <a:ln>
              <a:noFill/>
            </a:ln>
          </p:spPr>
          <p:txBody>
            <a:bodyPr lIns="91425" tIns="91425" rIns="91425" bIns="9142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pPr marL="0" marR="0" lvl="0" indent="0" algn="l" rtl="0">
                <a:lnSpc>
                  <a:spcPct val="80000"/>
                </a:lnSpc>
                <a:spcBef>
                  <a:spcPts val="0"/>
                </a:spcBef>
                <a:spcAft>
                  <a:spcPts val="0"/>
                </a:spcAft>
                <a:buClr>
                  <a:srgbClr val="000000"/>
                </a:buClr>
                <a:buFont typeface="Arial"/>
                <a:buNone/>
              </a:pPr>
              <a:endParaRPr sz="1000" b="0" i="0" u="none" strike="noStrike" cap="none" baseline="0">
                <a:solidFill>
                  <a:srgbClr val="000000"/>
                </a:solidFill>
                <a:latin typeface="Arial"/>
                <a:ea typeface="Arial"/>
                <a:cs typeface="Arial"/>
                <a:sym typeface="Arial"/>
                <a:rtl val="0"/>
              </a:endParaRPr>
            </a:p>
          </p:txBody>
        </p:sp>
        <p:sp>
          <p:nvSpPr>
            <p:cNvPr id="7" name="Shape 103"/>
            <p:cNvSpPr txBox="1"/>
            <p:nvPr/>
          </p:nvSpPr>
          <p:spPr>
            <a:xfrm>
              <a:off x="2293033" y="4224740"/>
              <a:ext cx="313151" cy="312211"/>
            </a:xfrm>
            <a:prstGeom prst="rect">
              <a:avLst/>
            </a:prstGeom>
            <a:noFill/>
            <a:ln>
              <a:noFill/>
            </a:ln>
          </p:spPr>
          <p:txBody>
            <a:bodyPr lIns="0" tIns="0" rIns="0" bIns="0"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pPr marL="0" marR="0" lvl="0" indent="0" algn="ctr" rtl="0">
                <a:lnSpc>
                  <a:spcPct val="90000"/>
                </a:lnSpc>
                <a:spcBef>
                  <a:spcPts val="0"/>
                </a:spcBef>
                <a:spcAft>
                  <a:spcPts val="490"/>
                </a:spcAft>
                <a:buClr>
                  <a:srgbClr val="000000"/>
                </a:buClr>
                <a:buFont typeface="Arial"/>
                <a:buNone/>
              </a:pPr>
              <a:endParaRPr sz="1400" b="0" i="0" u="none" strike="noStrike" cap="none" baseline="0">
                <a:solidFill>
                  <a:schemeClr val="dk1"/>
                </a:solidFill>
                <a:latin typeface="Calibri"/>
                <a:ea typeface="Calibri"/>
                <a:cs typeface="Calibri"/>
                <a:sym typeface="Calibri"/>
                <a:rtl val="0"/>
              </a:endParaRPr>
            </a:p>
          </p:txBody>
        </p:sp>
        <p:sp>
          <p:nvSpPr>
            <p:cNvPr id="8" name="Shape 104"/>
            <p:cNvSpPr/>
            <p:nvPr/>
          </p:nvSpPr>
          <p:spPr>
            <a:xfrm>
              <a:off x="2942271" y="1546208"/>
              <a:ext cx="2098193" cy="1258915"/>
            </a:xfrm>
            <a:prstGeom prst="roundRect">
              <a:avLst>
                <a:gd name="adj" fmla="val 10000"/>
              </a:avLst>
            </a:prstGeom>
            <a:gradFill>
              <a:gsLst>
                <a:gs pos="0">
                  <a:srgbClr val="C6DDF1"/>
                </a:gs>
                <a:gs pos="50000">
                  <a:srgbClr val="B9D5EE"/>
                </a:gs>
                <a:gs pos="100000">
                  <a:srgbClr val="AACDED"/>
                </a:gs>
              </a:gsLst>
              <a:lin ang="5400000" scaled="0"/>
            </a:gradFill>
            <a:ln>
              <a:noFill/>
            </a:ln>
          </p:spPr>
          <p:txBody>
            <a:bodyPr lIns="91425" tIns="91425" rIns="91425" bIns="9142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pPr marL="0" marR="0" lvl="0" indent="0" algn="l" rtl="0">
                <a:lnSpc>
                  <a:spcPct val="100000"/>
                </a:lnSpc>
                <a:spcBef>
                  <a:spcPts val="0"/>
                </a:spcBef>
                <a:spcAft>
                  <a:spcPts val="0"/>
                </a:spcAft>
                <a:buClr>
                  <a:srgbClr val="000000"/>
                </a:buClr>
                <a:buFont typeface="Arial"/>
                <a:buNone/>
              </a:pPr>
              <a:endParaRPr sz="1400" b="0" i="0" u="none" strike="noStrike" cap="none" baseline="0">
                <a:solidFill>
                  <a:srgbClr val="000000"/>
                </a:solidFill>
                <a:latin typeface="Arial"/>
                <a:ea typeface="Arial"/>
                <a:cs typeface="Arial"/>
                <a:sym typeface="Arial"/>
                <a:rtl val="0"/>
              </a:endParaRPr>
            </a:p>
          </p:txBody>
        </p:sp>
        <p:sp>
          <p:nvSpPr>
            <p:cNvPr id="9" name="Shape 105"/>
            <p:cNvSpPr txBox="1"/>
            <p:nvPr/>
          </p:nvSpPr>
          <p:spPr>
            <a:xfrm>
              <a:off x="2979141" y="1583082"/>
              <a:ext cx="2024450" cy="1185170"/>
            </a:xfrm>
            <a:prstGeom prst="rect">
              <a:avLst/>
            </a:prstGeom>
            <a:noFill/>
            <a:ln>
              <a:noFill/>
            </a:ln>
          </p:spPr>
          <p:txBody>
            <a:bodyPr lIns="68575" tIns="68575" rIns="68575" bIns="6857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pPr marL="0" marR="0" lvl="0" indent="0" algn="ctr" rtl="0">
                <a:lnSpc>
                  <a:spcPct val="90000"/>
                </a:lnSpc>
                <a:spcBef>
                  <a:spcPts val="0"/>
                </a:spcBef>
                <a:spcAft>
                  <a:spcPts val="630"/>
                </a:spcAft>
                <a:buClr>
                  <a:schemeClr val="dk1"/>
                </a:buClr>
                <a:buSzPct val="25000"/>
                <a:buFont typeface="Calibri"/>
                <a:buNone/>
              </a:pPr>
              <a:r>
                <a:rPr lang="en-US" sz="1800" b="0" i="0" u="none" strike="noStrike" cap="none" baseline="0">
                  <a:solidFill>
                    <a:schemeClr val="dk1"/>
                  </a:solidFill>
                  <a:latin typeface="Calibri"/>
                  <a:ea typeface="Calibri"/>
                  <a:cs typeface="Calibri"/>
                  <a:sym typeface="Calibri"/>
                  <a:rtl val="0"/>
                </a:rPr>
                <a:t>Building/Classroom Observations</a:t>
              </a:r>
            </a:p>
          </p:txBody>
        </p:sp>
        <p:sp>
          <p:nvSpPr>
            <p:cNvPr id="10" name="Shape 106"/>
            <p:cNvSpPr/>
            <p:nvPr/>
          </p:nvSpPr>
          <p:spPr>
            <a:xfrm>
              <a:off x="5250285" y="1915491"/>
              <a:ext cx="444817" cy="520351"/>
            </a:xfrm>
            <a:prstGeom prst="rightArrow">
              <a:avLst>
                <a:gd name="adj1" fmla="val 60000"/>
                <a:gd name="adj2" fmla="val 50000"/>
              </a:avLst>
            </a:prstGeom>
            <a:solidFill>
              <a:schemeClr val="accent5">
                <a:lumMod val="75000"/>
              </a:schemeClr>
            </a:solidFill>
            <a:ln>
              <a:noFill/>
            </a:ln>
          </p:spPr>
          <p:txBody>
            <a:bodyPr lIns="91425" tIns="91425" rIns="91425" bIns="9142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pPr marL="0" marR="0" lvl="0" indent="0" algn="l" rtl="0">
                <a:lnSpc>
                  <a:spcPct val="80000"/>
                </a:lnSpc>
                <a:spcBef>
                  <a:spcPts val="0"/>
                </a:spcBef>
                <a:spcAft>
                  <a:spcPts val="0"/>
                </a:spcAft>
                <a:buClr>
                  <a:srgbClr val="000000"/>
                </a:buClr>
                <a:buFont typeface="Arial"/>
                <a:buNone/>
              </a:pPr>
              <a:endParaRPr sz="1000" b="0" i="0" u="none" strike="noStrike" cap="none" baseline="0">
                <a:solidFill>
                  <a:srgbClr val="000000"/>
                </a:solidFill>
                <a:latin typeface="Arial"/>
                <a:ea typeface="Arial"/>
                <a:cs typeface="Arial"/>
                <a:sym typeface="Arial"/>
                <a:rtl val="0"/>
              </a:endParaRPr>
            </a:p>
          </p:txBody>
        </p:sp>
        <p:sp>
          <p:nvSpPr>
            <p:cNvPr id="11" name="Shape 107"/>
            <p:cNvSpPr txBox="1"/>
            <p:nvPr/>
          </p:nvSpPr>
          <p:spPr>
            <a:xfrm>
              <a:off x="5161322" y="3233542"/>
              <a:ext cx="311371" cy="312211"/>
            </a:xfrm>
            <a:prstGeom prst="rect">
              <a:avLst/>
            </a:prstGeom>
            <a:noFill/>
            <a:ln>
              <a:noFill/>
            </a:ln>
          </p:spPr>
          <p:txBody>
            <a:bodyPr lIns="0" tIns="0" rIns="0" bIns="0"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pPr marL="0" marR="0" lvl="0" indent="0" algn="ctr" rtl="0">
                <a:lnSpc>
                  <a:spcPct val="90000"/>
                </a:lnSpc>
                <a:spcBef>
                  <a:spcPts val="0"/>
                </a:spcBef>
                <a:spcAft>
                  <a:spcPts val="490"/>
                </a:spcAft>
                <a:buClr>
                  <a:srgbClr val="000000"/>
                </a:buClr>
                <a:buFont typeface="Arial"/>
                <a:buNone/>
              </a:pPr>
              <a:endParaRPr sz="1400" b="0" i="0" u="none" strike="noStrike" cap="none" baseline="0">
                <a:solidFill>
                  <a:schemeClr val="dk1"/>
                </a:solidFill>
                <a:latin typeface="Calibri"/>
                <a:ea typeface="Calibri"/>
                <a:cs typeface="Calibri"/>
                <a:sym typeface="Calibri"/>
                <a:rtl val="0"/>
              </a:endParaRPr>
            </a:p>
          </p:txBody>
        </p:sp>
        <p:sp>
          <p:nvSpPr>
            <p:cNvPr id="12" name="Shape 108"/>
            <p:cNvSpPr/>
            <p:nvPr/>
          </p:nvSpPr>
          <p:spPr>
            <a:xfrm>
              <a:off x="5879744" y="1546208"/>
              <a:ext cx="2098193" cy="1258915"/>
            </a:xfrm>
            <a:prstGeom prst="roundRect">
              <a:avLst>
                <a:gd name="adj" fmla="val 10000"/>
              </a:avLst>
            </a:prstGeom>
            <a:gradFill>
              <a:gsLst>
                <a:gs pos="0">
                  <a:srgbClr val="C6DDF1"/>
                </a:gs>
                <a:gs pos="50000">
                  <a:srgbClr val="B9D5EE"/>
                </a:gs>
                <a:gs pos="100000">
                  <a:srgbClr val="AACDED"/>
                </a:gs>
              </a:gsLst>
              <a:lin ang="5400000" scaled="0"/>
            </a:gradFill>
            <a:ln>
              <a:noFill/>
            </a:ln>
          </p:spPr>
          <p:txBody>
            <a:bodyPr lIns="91425" tIns="91425" rIns="91425" bIns="9142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pPr marL="0" marR="0" lvl="0" indent="0" algn="l" rtl="0">
                <a:lnSpc>
                  <a:spcPct val="100000"/>
                </a:lnSpc>
                <a:spcBef>
                  <a:spcPts val="0"/>
                </a:spcBef>
                <a:spcAft>
                  <a:spcPts val="0"/>
                </a:spcAft>
                <a:buClr>
                  <a:srgbClr val="000000"/>
                </a:buClr>
                <a:buFont typeface="Arial"/>
                <a:buNone/>
              </a:pPr>
              <a:endParaRPr sz="1400" b="0" i="0" u="none" strike="noStrike" cap="none" baseline="0">
                <a:solidFill>
                  <a:srgbClr val="000000"/>
                </a:solidFill>
                <a:latin typeface="Arial"/>
                <a:ea typeface="Arial"/>
                <a:cs typeface="Arial"/>
                <a:sym typeface="Arial"/>
                <a:rtl val="0"/>
              </a:endParaRPr>
            </a:p>
          </p:txBody>
        </p:sp>
        <p:sp>
          <p:nvSpPr>
            <p:cNvPr id="13" name="Shape 109"/>
            <p:cNvSpPr txBox="1"/>
            <p:nvPr/>
          </p:nvSpPr>
          <p:spPr>
            <a:xfrm>
              <a:off x="5916616" y="1583082"/>
              <a:ext cx="2024450" cy="1185170"/>
            </a:xfrm>
            <a:prstGeom prst="rect">
              <a:avLst/>
            </a:prstGeom>
            <a:noFill/>
            <a:ln>
              <a:noFill/>
            </a:ln>
          </p:spPr>
          <p:txBody>
            <a:bodyPr lIns="68575" tIns="68575" rIns="68575" bIns="6857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pPr marL="0" marR="0" lvl="0" indent="0" algn="ctr" rtl="0">
                <a:lnSpc>
                  <a:spcPct val="90000"/>
                </a:lnSpc>
                <a:spcBef>
                  <a:spcPts val="0"/>
                </a:spcBef>
                <a:spcAft>
                  <a:spcPts val="630"/>
                </a:spcAft>
                <a:buClr>
                  <a:schemeClr val="dk1"/>
                </a:buClr>
                <a:buSzPct val="25000"/>
                <a:buFont typeface="Calibri"/>
                <a:buNone/>
              </a:pPr>
              <a:r>
                <a:rPr lang="en-US" sz="1800" b="0" i="0" u="none" strike="noStrike" cap="none" baseline="0">
                  <a:solidFill>
                    <a:schemeClr val="dk1"/>
                  </a:solidFill>
                  <a:latin typeface="Calibri"/>
                  <a:ea typeface="Calibri"/>
                  <a:cs typeface="Calibri"/>
                  <a:sym typeface="Calibri"/>
                  <a:rtl val="0"/>
                </a:rPr>
                <a:t>Staff Interviews</a:t>
              </a:r>
            </a:p>
          </p:txBody>
        </p:sp>
        <p:sp>
          <p:nvSpPr>
            <p:cNvPr id="14" name="Shape 110"/>
            <p:cNvSpPr/>
            <p:nvPr/>
          </p:nvSpPr>
          <p:spPr>
            <a:xfrm>
              <a:off x="8187757" y="1915491"/>
              <a:ext cx="444817" cy="520351"/>
            </a:xfrm>
            <a:prstGeom prst="rightArrow">
              <a:avLst>
                <a:gd name="adj1" fmla="val 60000"/>
                <a:gd name="adj2" fmla="val 50000"/>
              </a:avLst>
            </a:prstGeom>
            <a:solidFill>
              <a:schemeClr val="accent5">
                <a:lumMod val="75000"/>
              </a:schemeClr>
            </a:solidFill>
            <a:ln>
              <a:noFill/>
            </a:ln>
          </p:spPr>
          <p:txBody>
            <a:bodyPr lIns="91425" tIns="91425" rIns="91425" bIns="9142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pPr marL="0" marR="0" lvl="0" indent="0" algn="l" rtl="0">
                <a:lnSpc>
                  <a:spcPct val="80000"/>
                </a:lnSpc>
                <a:spcBef>
                  <a:spcPts val="0"/>
                </a:spcBef>
                <a:spcAft>
                  <a:spcPts val="0"/>
                </a:spcAft>
                <a:buClr>
                  <a:srgbClr val="000000"/>
                </a:buClr>
                <a:buFont typeface="Arial"/>
                <a:buNone/>
              </a:pPr>
              <a:endParaRPr sz="1000" b="0" i="0" u="none" strike="noStrike" cap="none" baseline="0">
                <a:solidFill>
                  <a:srgbClr val="000000"/>
                </a:solidFill>
                <a:latin typeface="Arial"/>
                <a:ea typeface="Arial"/>
                <a:cs typeface="Arial"/>
                <a:sym typeface="Arial"/>
                <a:rtl val="0"/>
              </a:endParaRPr>
            </a:p>
          </p:txBody>
        </p:sp>
        <p:sp>
          <p:nvSpPr>
            <p:cNvPr id="15" name="Shape 111"/>
            <p:cNvSpPr txBox="1"/>
            <p:nvPr/>
          </p:nvSpPr>
          <p:spPr>
            <a:xfrm>
              <a:off x="7933682" y="4071742"/>
              <a:ext cx="311371" cy="312211"/>
            </a:xfrm>
            <a:prstGeom prst="rect">
              <a:avLst/>
            </a:prstGeom>
            <a:noFill/>
            <a:ln>
              <a:noFill/>
            </a:ln>
          </p:spPr>
          <p:txBody>
            <a:bodyPr lIns="0" tIns="0" rIns="0" bIns="0"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pPr marL="0" marR="0" lvl="0" indent="0" algn="ctr" rtl="0">
                <a:lnSpc>
                  <a:spcPct val="90000"/>
                </a:lnSpc>
                <a:spcBef>
                  <a:spcPts val="0"/>
                </a:spcBef>
                <a:spcAft>
                  <a:spcPts val="490"/>
                </a:spcAft>
                <a:buClr>
                  <a:srgbClr val="000000"/>
                </a:buClr>
                <a:buFont typeface="Arial"/>
                <a:buNone/>
              </a:pPr>
              <a:endParaRPr sz="1400" b="0" i="0" u="none" strike="noStrike" cap="none" baseline="0">
                <a:solidFill>
                  <a:schemeClr val="dk1"/>
                </a:solidFill>
                <a:latin typeface="Calibri"/>
                <a:ea typeface="Calibri"/>
                <a:cs typeface="Calibri"/>
                <a:sym typeface="Calibri"/>
                <a:rtl val="0"/>
              </a:endParaRPr>
            </a:p>
          </p:txBody>
        </p:sp>
        <p:sp>
          <p:nvSpPr>
            <p:cNvPr id="16" name="Shape 112"/>
            <p:cNvSpPr/>
            <p:nvPr/>
          </p:nvSpPr>
          <p:spPr>
            <a:xfrm>
              <a:off x="8817217" y="1546208"/>
              <a:ext cx="2098193" cy="1258915"/>
            </a:xfrm>
            <a:prstGeom prst="roundRect">
              <a:avLst>
                <a:gd name="adj" fmla="val 10000"/>
              </a:avLst>
            </a:prstGeom>
            <a:gradFill>
              <a:gsLst>
                <a:gs pos="0">
                  <a:srgbClr val="C6DDF1"/>
                </a:gs>
                <a:gs pos="50000">
                  <a:srgbClr val="B9D5EE"/>
                </a:gs>
                <a:gs pos="100000">
                  <a:srgbClr val="AACDED"/>
                </a:gs>
              </a:gsLst>
              <a:lin ang="5400000" scaled="0"/>
            </a:gradFill>
            <a:ln>
              <a:noFill/>
            </a:ln>
          </p:spPr>
          <p:txBody>
            <a:bodyPr lIns="91425" tIns="91425" rIns="91425" bIns="9142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pPr marL="0" marR="0" lvl="0" indent="0" algn="l" rtl="0">
                <a:lnSpc>
                  <a:spcPct val="100000"/>
                </a:lnSpc>
                <a:spcBef>
                  <a:spcPts val="0"/>
                </a:spcBef>
                <a:spcAft>
                  <a:spcPts val="0"/>
                </a:spcAft>
                <a:buClr>
                  <a:srgbClr val="000000"/>
                </a:buClr>
                <a:buFont typeface="Arial"/>
                <a:buNone/>
              </a:pPr>
              <a:endParaRPr sz="1400" b="0" i="0" u="none" strike="noStrike" cap="none" baseline="0">
                <a:solidFill>
                  <a:srgbClr val="000000"/>
                </a:solidFill>
                <a:latin typeface="Arial"/>
                <a:ea typeface="Arial"/>
                <a:cs typeface="Arial"/>
                <a:sym typeface="Arial"/>
                <a:rtl val="0"/>
              </a:endParaRPr>
            </a:p>
          </p:txBody>
        </p:sp>
        <p:sp>
          <p:nvSpPr>
            <p:cNvPr id="17" name="Shape 113"/>
            <p:cNvSpPr txBox="1"/>
            <p:nvPr/>
          </p:nvSpPr>
          <p:spPr>
            <a:xfrm>
              <a:off x="8854089" y="1583082"/>
              <a:ext cx="2024450" cy="1185170"/>
            </a:xfrm>
            <a:prstGeom prst="rect">
              <a:avLst/>
            </a:prstGeom>
            <a:noFill/>
            <a:ln>
              <a:noFill/>
            </a:ln>
          </p:spPr>
          <p:txBody>
            <a:bodyPr lIns="68575" tIns="68575" rIns="68575" bIns="6857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pPr marL="0" marR="0" lvl="0" indent="0" algn="ctr" rtl="0">
                <a:lnSpc>
                  <a:spcPct val="90000"/>
                </a:lnSpc>
                <a:spcBef>
                  <a:spcPts val="0"/>
                </a:spcBef>
                <a:spcAft>
                  <a:spcPts val="630"/>
                </a:spcAft>
                <a:buClr>
                  <a:schemeClr val="dk1"/>
                </a:buClr>
                <a:buSzPct val="25000"/>
                <a:buFont typeface="Calibri"/>
                <a:buNone/>
              </a:pPr>
              <a:r>
                <a:rPr lang="en-US" sz="1800" b="0" i="0" u="none" strike="noStrike" cap="none" baseline="0" dirty="0">
                  <a:solidFill>
                    <a:schemeClr val="dk1"/>
                  </a:solidFill>
                  <a:latin typeface="Calibri"/>
                  <a:ea typeface="Calibri"/>
                  <a:cs typeface="Calibri"/>
                  <a:sym typeface="Calibri"/>
                  <a:rtl val="0"/>
                </a:rPr>
                <a:t>Modified Instructional </a:t>
              </a:r>
              <a:r>
                <a:rPr lang="en-US" sz="1800" b="0" i="0" u="none" strike="noStrike" cap="none" baseline="0" dirty="0" smtClean="0">
                  <a:solidFill>
                    <a:schemeClr val="dk1"/>
                  </a:solidFill>
                  <a:latin typeface="Calibri"/>
                  <a:ea typeface="Calibri"/>
                  <a:cs typeface="Calibri"/>
                  <a:sym typeface="Calibri"/>
                  <a:rtl val="0"/>
                </a:rPr>
                <a:t>Rounds/Data </a:t>
              </a:r>
              <a:r>
                <a:rPr lang="en-US" sz="1800" b="0" i="0" u="none" strike="noStrike" cap="none" baseline="0" dirty="0">
                  <a:solidFill>
                    <a:schemeClr val="dk1"/>
                  </a:solidFill>
                  <a:latin typeface="Calibri"/>
                  <a:ea typeface="Calibri"/>
                  <a:cs typeface="Calibri"/>
                  <a:sym typeface="Calibri"/>
                  <a:rtl val="0"/>
                </a:rPr>
                <a:t>Processing</a:t>
              </a:r>
            </a:p>
          </p:txBody>
        </p:sp>
      </p:grpSp>
    </p:spTree>
    <p:extLst>
      <p:ext uri="{BB962C8B-B14F-4D97-AF65-F5344CB8AC3E}">
        <p14:creationId xmlns:p14="http://schemas.microsoft.com/office/powerpoint/2010/main" val="422787460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799545" y="2566514"/>
            <a:ext cx="2963944" cy="1563878"/>
          </a:xfrm>
          <a:prstGeom prst="rect">
            <a:avLst/>
          </a:prstGeom>
          <a:solidFill>
            <a:srgbClr val="12A89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p:cNvSpPr>
            <a:spLocks noGrp="1"/>
          </p:cNvSpPr>
          <p:nvPr/>
        </p:nvSpPr>
        <p:spPr>
          <a:xfrm>
            <a:off x="3789152" y="2566513"/>
            <a:ext cx="2871977" cy="357662"/>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228600" marR="0" indent="38100" algn="l" rtl="0">
              <a:lnSpc>
                <a:spcPct val="90000"/>
              </a:lnSpc>
              <a:spcBef>
                <a:spcPts val="10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1pPr>
            <a:lvl2pPr marL="6858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2pPr>
            <a:lvl3pPr marL="11430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3pPr>
            <a:lvl4pPr marL="1600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4pPr>
            <a:lvl5pPr marL="20574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5pPr>
            <a:lvl6pPr marL="25146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6pPr>
            <a:lvl7pPr marL="29718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7pPr>
            <a:lvl8pPr marL="34290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8pPr>
            <a:lvl9pPr marL="3886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9pPr>
          </a:lstStyle>
          <a:p>
            <a:pPr marL="0" lvl="0" indent="0">
              <a:spcBef>
                <a:spcPts val="0"/>
              </a:spcBef>
              <a:buSzPct val="90000"/>
              <a:buNone/>
            </a:pPr>
            <a:r>
              <a:rPr lang="en-US" sz="2200" b="1" dirty="0">
                <a:solidFill>
                  <a:srgbClr val="12A89D"/>
                </a:solidFill>
                <a:latin typeface="+mn-lt"/>
                <a:ea typeface="Calibri"/>
                <a:cs typeface="Calibri"/>
                <a:sym typeface="Calibri"/>
              </a:rPr>
              <a:t>Observed </a:t>
            </a:r>
            <a:r>
              <a:rPr lang="en-US" sz="2200" b="1" dirty="0" smtClean="0">
                <a:solidFill>
                  <a:srgbClr val="12A89D"/>
                </a:solidFill>
                <a:latin typeface="+mn-lt"/>
                <a:ea typeface="Calibri"/>
                <a:cs typeface="Arial" panose="020B0604020202020204" pitchFamily="34" charset="0"/>
                <a:sym typeface="Calibri"/>
              </a:rPr>
              <a:t>Evidence</a:t>
            </a:r>
            <a:endParaRPr lang="en-US" sz="2200" b="1" dirty="0">
              <a:solidFill>
                <a:srgbClr val="12A89D"/>
              </a:solidFill>
              <a:latin typeface="+mn-lt"/>
              <a:ea typeface="Calibri"/>
              <a:cs typeface="Arial" panose="020B0604020202020204" pitchFamily="34" charset="0"/>
              <a:sym typeface="Calibri"/>
            </a:endParaRPr>
          </a:p>
        </p:txBody>
      </p:sp>
      <p:sp>
        <p:nvSpPr>
          <p:cNvPr id="6" name="Text Placeholder 5"/>
          <p:cNvSpPr>
            <a:spLocks noGrp="1"/>
          </p:cNvSpPr>
          <p:nvPr/>
        </p:nvSpPr>
        <p:spPr>
          <a:xfrm>
            <a:off x="8823190" y="2566513"/>
            <a:ext cx="2963943" cy="277821"/>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228600" marR="0" indent="38100" algn="l" rtl="0">
              <a:lnSpc>
                <a:spcPct val="90000"/>
              </a:lnSpc>
              <a:spcBef>
                <a:spcPts val="10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1pPr>
            <a:lvl2pPr marL="6858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2pPr>
            <a:lvl3pPr marL="11430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3pPr>
            <a:lvl4pPr marL="1600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4pPr>
            <a:lvl5pPr marL="20574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5pPr>
            <a:lvl6pPr marL="25146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6pPr>
            <a:lvl7pPr marL="29718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7pPr>
            <a:lvl8pPr marL="34290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8pPr>
            <a:lvl9pPr marL="3886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9pPr>
          </a:lstStyle>
          <a:p>
            <a:pPr indent="0" algn="ctr">
              <a:buNone/>
            </a:pPr>
            <a:r>
              <a:rPr lang="en-US" sz="1600" b="1" dirty="0" smtClean="0">
                <a:solidFill>
                  <a:schemeClr val="bg1"/>
                </a:solidFill>
              </a:rPr>
              <a:t>Jump Start Action</a:t>
            </a:r>
          </a:p>
          <a:p>
            <a:pPr indent="0">
              <a:buNone/>
            </a:pPr>
            <a:endParaRPr lang="en-US" sz="1600" dirty="0"/>
          </a:p>
        </p:txBody>
      </p:sp>
      <p:sp>
        <p:nvSpPr>
          <p:cNvPr id="10" name="Rectangle 9"/>
          <p:cNvSpPr/>
          <p:nvPr/>
        </p:nvSpPr>
        <p:spPr>
          <a:xfrm>
            <a:off x="10305162" y="547674"/>
            <a:ext cx="1710726" cy="369332"/>
          </a:xfrm>
          <a:prstGeom prst="rect">
            <a:avLst/>
          </a:prstGeom>
        </p:spPr>
        <p:txBody>
          <a:bodyPr wrap="none">
            <a:spAutoFit/>
          </a:bodyPr>
          <a:lstStyle/>
          <a:p>
            <a:pPr algn="r"/>
            <a:r>
              <a:rPr lang="en-US" dirty="0" smtClean="0">
                <a:solidFill>
                  <a:schemeClr val="bg1"/>
                </a:solidFill>
              </a:rPr>
              <a:t>Study Findings</a:t>
            </a:r>
            <a:endParaRPr lang="en-US" dirty="0">
              <a:solidFill>
                <a:schemeClr val="bg1"/>
              </a:solidFill>
            </a:endParaRPr>
          </a:p>
        </p:txBody>
      </p:sp>
      <p:sp>
        <p:nvSpPr>
          <p:cNvPr id="2" name="Title 1"/>
          <p:cNvSpPr>
            <a:spLocks noGrp="1"/>
          </p:cNvSpPr>
          <p:nvPr>
            <p:ph type="title"/>
          </p:nvPr>
        </p:nvSpPr>
        <p:spPr>
          <a:xfrm>
            <a:off x="1732320" y="1774211"/>
            <a:ext cx="10231465" cy="816007"/>
          </a:xfrm>
        </p:spPr>
        <p:txBody>
          <a:bodyPr/>
          <a:lstStyle/>
          <a:p>
            <a:pPr algn="l"/>
            <a:r>
              <a:rPr lang="en-US" sz="2400" dirty="0" smtClean="0"/>
              <a:t>Shared Leadership, Sustained Commitment: Principals define the “What,” teachers define the “How.”</a:t>
            </a:r>
            <a:endParaRPr lang="en-US" sz="2400" dirty="0"/>
          </a:p>
        </p:txBody>
      </p:sp>
      <p:sp>
        <p:nvSpPr>
          <p:cNvPr id="3" name="Content Placeholder 2"/>
          <p:cNvSpPr>
            <a:spLocks noGrp="1"/>
          </p:cNvSpPr>
          <p:nvPr>
            <p:ph sz="half" idx="1"/>
          </p:nvPr>
        </p:nvSpPr>
        <p:spPr>
          <a:xfrm>
            <a:off x="308758" y="3020921"/>
            <a:ext cx="8139495" cy="3683788"/>
          </a:xfrm>
        </p:spPr>
        <p:txBody>
          <a:bodyPr/>
          <a:lstStyle/>
          <a:p>
            <a:r>
              <a:rPr lang="en-US" sz="1400" dirty="0" smtClean="0"/>
              <a:t>A core curriculum is evident (Curriculum Crafter, Houghton Mifflin, Story Town, MAISA units, etc.)</a:t>
            </a:r>
          </a:p>
          <a:p>
            <a:r>
              <a:rPr lang="en-US" sz="1400" dirty="0" smtClean="0"/>
              <a:t>Teachers are seen as experts who supplement their curriculum as they see fit; Use “tools in the toolbox” </a:t>
            </a:r>
          </a:p>
          <a:p>
            <a:r>
              <a:rPr lang="en-US" sz="1400" dirty="0" smtClean="0"/>
              <a:t>School improvement efforts create consistent strategies and language led and modeled by teachers</a:t>
            </a:r>
          </a:p>
          <a:p>
            <a:r>
              <a:rPr lang="en-US" sz="1400" dirty="0" smtClean="0"/>
              <a:t>Teachers use multiple structures and strategies flexibly (whole group interactive mini lessons, small group instruction,  partnership work, independent reading</a:t>
            </a:r>
          </a:p>
          <a:p>
            <a:r>
              <a:rPr lang="en-US" sz="1400" dirty="0" smtClean="0"/>
              <a:t>Relational leadership – “The principal trusts us and walks with us.”  Leadership fits the context</a:t>
            </a:r>
          </a:p>
          <a:p>
            <a:r>
              <a:rPr lang="en-US" sz="1400" dirty="0"/>
              <a:t>26 year commitment to Structured Language, commitment to time in text</a:t>
            </a:r>
          </a:p>
          <a:p>
            <a:r>
              <a:rPr lang="en-US" sz="1400" dirty="0" smtClean="0"/>
              <a:t>“</a:t>
            </a:r>
            <a:r>
              <a:rPr lang="en-US" sz="1400" dirty="0"/>
              <a:t>Willing to do whatever to improve.”</a:t>
            </a:r>
          </a:p>
          <a:p>
            <a:r>
              <a:rPr lang="en-US" sz="1400" dirty="0"/>
              <a:t>Two years of meticulous planning–designed instructional practices</a:t>
            </a:r>
          </a:p>
          <a:p>
            <a:r>
              <a:rPr lang="en-US" sz="1400" dirty="0"/>
              <a:t>Community resources are leveraged to maximize human capital: (Kent School Services Network, DHS, Kids Hope), student teachers, Title 1, 31A, Special Education, Reading Buddies (4</a:t>
            </a:r>
            <a:r>
              <a:rPr lang="en-US" sz="1400" baseline="30000" dirty="0"/>
              <a:t>th</a:t>
            </a:r>
            <a:r>
              <a:rPr lang="en-US" sz="1400" dirty="0"/>
              <a:t> graders with 1</a:t>
            </a:r>
            <a:r>
              <a:rPr lang="en-US" sz="1400" baseline="30000" dirty="0"/>
              <a:t>st</a:t>
            </a:r>
            <a:r>
              <a:rPr lang="en-US" sz="1400" dirty="0"/>
              <a:t>), Volunteer Grandparents, ELL, RTI, </a:t>
            </a:r>
            <a:r>
              <a:rPr lang="en-US" sz="1400" dirty="0" smtClean="0"/>
              <a:t>MTSS</a:t>
            </a:r>
            <a:endParaRPr lang="en-US" sz="1400" dirty="0"/>
          </a:p>
        </p:txBody>
      </p:sp>
      <p:sp>
        <p:nvSpPr>
          <p:cNvPr id="11" name="Content Placeholder 10"/>
          <p:cNvSpPr>
            <a:spLocks noGrp="1"/>
          </p:cNvSpPr>
          <p:nvPr>
            <p:ph sz="half" idx="2"/>
          </p:nvPr>
        </p:nvSpPr>
        <p:spPr>
          <a:xfrm>
            <a:off x="8823189" y="2919945"/>
            <a:ext cx="2963944" cy="646832"/>
          </a:xfrm>
        </p:spPr>
        <p:txBody>
          <a:bodyPr/>
          <a:lstStyle/>
          <a:p>
            <a:r>
              <a:rPr lang="en-US" sz="1200" b="1" dirty="0" smtClean="0">
                <a:solidFill>
                  <a:schemeClr val="bg1"/>
                </a:solidFill>
              </a:rPr>
              <a:t>Living your school improvement plan</a:t>
            </a:r>
          </a:p>
          <a:p>
            <a:r>
              <a:rPr lang="en-US" sz="1200" b="1" dirty="0">
                <a:solidFill>
                  <a:schemeClr val="bg1"/>
                </a:solidFill>
              </a:rPr>
              <a:t>6 minute “Why should we hire you” screening interview</a:t>
            </a:r>
          </a:p>
          <a:p>
            <a:endParaRPr lang="en-US" sz="1200" b="1" dirty="0" smtClean="0">
              <a:solidFill>
                <a:schemeClr val="bg1"/>
              </a:solidFill>
            </a:endParaRPr>
          </a:p>
          <a:p>
            <a:endParaRPr lang="en-US" sz="1200" b="1" dirty="0">
              <a:solidFill>
                <a:schemeClr val="bg1"/>
              </a:solidFill>
            </a:endParaRPr>
          </a:p>
        </p:txBody>
      </p:sp>
      <p:pic>
        <p:nvPicPr>
          <p:cNvPr id="20" name="Shape 548"/>
          <p:cNvPicPr preferRelativeResize="0"/>
          <p:nvPr/>
        </p:nvPicPr>
        <p:blipFill rotWithShape="1">
          <a:blip r:embed="rId2">
            <a:alphaModFix/>
          </a:blip>
          <a:srcRect l="450" t="597" r="-450" b="24393"/>
          <a:stretch/>
        </p:blipFill>
        <p:spPr>
          <a:xfrm>
            <a:off x="9124389" y="4584743"/>
            <a:ext cx="2639100" cy="2119965"/>
          </a:xfrm>
          <a:prstGeom prst="rect">
            <a:avLst/>
          </a:prstGeom>
          <a:noFill/>
          <a:ln>
            <a:noFill/>
          </a:ln>
        </p:spPr>
      </p:pic>
      <p:sp>
        <p:nvSpPr>
          <p:cNvPr id="13" name="Content Placeholder 10"/>
          <p:cNvSpPr txBox="1">
            <a:spLocks/>
          </p:cNvSpPr>
          <p:nvPr/>
        </p:nvSpPr>
        <p:spPr>
          <a:xfrm>
            <a:off x="7405601" y="1395554"/>
            <a:ext cx="2963944" cy="7287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b="1" dirty="0" smtClean="0">
                <a:solidFill>
                  <a:schemeClr val="bg1"/>
                </a:solidFill>
              </a:rPr>
              <a:t>6 minute “Why should we hire you” screening interview</a:t>
            </a:r>
            <a:endParaRPr lang="en-US" sz="1200" b="1" dirty="0">
              <a:solidFill>
                <a:schemeClr val="bg1"/>
              </a:solidFill>
            </a:endParaRPr>
          </a:p>
        </p:txBody>
      </p:sp>
    </p:spTree>
    <p:extLst>
      <p:ext uri="{BB962C8B-B14F-4D97-AF65-F5344CB8AC3E}">
        <p14:creationId xmlns:p14="http://schemas.microsoft.com/office/powerpoint/2010/main" val="249132122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75182" y="3413059"/>
            <a:ext cx="2963944" cy="1143000"/>
          </a:xfrm>
          <a:prstGeom prst="rect">
            <a:avLst/>
          </a:prstGeom>
          <a:solidFill>
            <a:srgbClr val="12A89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p:cNvSpPr>
            <a:spLocks noGrp="1"/>
          </p:cNvSpPr>
          <p:nvPr/>
        </p:nvSpPr>
        <p:spPr>
          <a:xfrm>
            <a:off x="2018451" y="3050913"/>
            <a:ext cx="3372945" cy="357662"/>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228600" marR="0" indent="38100" algn="l" rtl="0">
              <a:lnSpc>
                <a:spcPct val="90000"/>
              </a:lnSpc>
              <a:spcBef>
                <a:spcPts val="10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1pPr>
            <a:lvl2pPr marL="6858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2pPr>
            <a:lvl3pPr marL="11430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3pPr>
            <a:lvl4pPr marL="1600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4pPr>
            <a:lvl5pPr marL="20574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5pPr>
            <a:lvl6pPr marL="25146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6pPr>
            <a:lvl7pPr marL="29718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7pPr>
            <a:lvl8pPr marL="34290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8pPr>
            <a:lvl9pPr marL="3886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9pPr>
          </a:lstStyle>
          <a:p>
            <a:pPr marL="0" lvl="0" indent="0">
              <a:spcBef>
                <a:spcPts val="0"/>
              </a:spcBef>
              <a:buSzPct val="90000"/>
              <a:buNone/>
            </a:pPr>
            <a:r>
              <a:rPr lang="en-US" sz="2200" b="1" dirty="0">
                <a:solidFill>
                  <a:srgbClr val="12A89D"/>
                </a:solidFill>
                <a:latin typeface="+mn-lt"/>
                <a:ea typeface="Calibri"/>
                <a:cs typeface="Calibri"/>
                <a:sym typeface="Calibri"/>
              </a:rPr>
              <a:t>Observed </a:t>
            </a:r>
            <a:r>
              <a:rPr lang="en-US" sz="2200" b="1" dirty="0" smtClean="0">
                <a:solidFill>
                  <a:srgbClr val="12A89D"/>
                </a:solidFill>
                <a:latin typeface="+mn-lt"/>
                <a:ea typeface="Calibri"/>
                <a:cs typeface="Arial" panose="020B0604020202020204" pitchFamily="34" charset="0"/>
                <a:sym typeface="Calibri"/>
              </a:rPr>
              <a:t>Evidence</a:t>
            </a:r>
            <a:endParaRPr lang="en-US" sz="2200" b="1" dirty="0">
              <a:solidFill>
                <a:srgbClr val="12A89D"/>
              </a:solidFill>
              <a:latin typeface="+mn-lt"/>
              <a:ea typeface="Calibri"/>
              <a:cs typeface="Arial" panose="020B0604020202020204" pitchFamily="34" charset="0"/>
              <a:sym typeface="Calibri"/>
            </a:endParaRPr>
          </a:p>
        </p:txBody>
      </p:sp>
      <p:sp>
        <p:nvSpPr>
          <p:cNvPr id="6" name="Text Placeholder 5"/>
          <p:cNvSpPr>
            <a:spLocks noGrp="1"/>
          </p:cNvSpPr>
          <p:nvPr/>
        </p:nvSpPr>
        <p:spPr>
          <a:xfrm>
            <a:off x="7667563" y="3408575"/>
            <a:ext cx="2963943" cy="277821"/>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228600" marR="0" indent="38100" algn="l" rtl="0">
              <a:lnSpc>
                <a:spcPct val="90000"/>
              </a:lnSpc>
              <a:spcBef>
                <a:spcPts val="10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1pPr>
            <a:lvl2pPr marL="6858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2pPr>
            <a:lvl3pPr marL="11430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3pPr>
            <a:lvl4pPr marL="1600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4pPr>
            <a:lvl5pPr marL="20574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5pPr>
            <a:lvl6pPr marL="25146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6pPr>
            <a:lvl7pPr marL="29718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7pPr>
            <a:lvl8pPr marL="34290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8pPr>
            <a:lvl9pPr marL="3886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9pPr>
          </a:lstStyle>
          <a:p>
            <a:pPr indent="0" algn="ctr">
              <a:buNone/>
            </a:pPr>
            <a:r>
              <a:rPr lang="en-US" sz="1600" b="1" dirty="0" smtClean="0">
                <a:solidFill>
                  <a:schemeClr val="bg1"/>
                </a:solidFill>
              </a:rPr>
              <a:t>Jump Start Action</a:t>
            </a:r>
          </a:p>
          <a:p>
            <a:pPr indent="0">
              <a:buNone/>
            </a:pPr>
            <a:endParaRPr lang="en-US" sz="1600" dirty="0"/>
          </a:p>
        </p:txBody>
      </p:sp>
      <p:sp>
        <p:nvSpPr>
          <p:cNvPr id="10" name="Rectangle 9"/>
          <p:cNvSpPr/>
          <p:nvPr/>
        </p:nvSpPr>
        <p:spPr>
          <a:xfrm>
            <a:off x="10305162" y="547674"/>
            <a:ext cx="1710726" cy="369332"/>
          </a:xfrm>
          <a:prstGeom prst="rect">
            <a:avLst/>
          </a:prstGeom>
        </p:spPr>
        <p:txBody>
          <a:bodyPr wrap="none">
            <a:spAutoFit/>
          </a:bodyPr>
          <a:lstStyle/>
          <a:p>
            <a:pPr algn="r"/>
            <a:r>
              <a:rPr lang="en-US" dirty="0" smtClean="0">
                <a:solidFill>
                  <a:schemeClr val="bg1"/>
                </a:solidFill>
              </a:rPr>
              <a:t>Study Findings</a:t>
            </a:r>
            <a:endParaRPr lang="en-US" dirty="0">
              <a:solidFill>
                <a:schemeClr val="bg1"/>
              </a:solidFill>
            </a:endParaRPr>
          </a:p>
        </p:txBody>
      </p:sp>
      <p:sp>
        <p:nvSpPr>
          <p:cNvPr id="2" name="Title 1"/>
          <p:cNvSpPr>
            <a:spLocks noGrp="1"/>
          </p:cNvSpPr>
          <p:nvPr>
            <p:ph type="title"/>
          </p:nvPr>
        </p:nvSpPr>
        <p:spPr>
          <a:xfrm>
            <a:off x="1650670" y="1912436"/>
            <a:ext cx="10189029" cy="816007"/>
          </a:xfrm>
        </p:spPr>
        <p:txBody>
          <a:bodyPr/>
          <a:lstStyle/>
          <a:p>
            <a:pPr algn="l"/>
            <a:r>
              <a:rPr lang="en-US" sz="2400" dirty="0" smtClean="0"/>
              <a:t>Classroom Management Focused on Student Learning: Engaged students are partners.</a:t>
            </a:r>
            <a:endParaRPr lang="en-US" sz="2400" dirty="0"/>
          </a:p>
        </p:txBody>
      </p:sp>
      <p:sp>
        <p:nvSpPr>
          <p:cNvPr id="3" name="Content Placeholder 2"/>
          <p:cNvSpPr>
            <a:spLocks noGrp="1"/>
          </p:cNvSpPr>
          <p:nvPr>
            <p:ph sz="half" idx="1"/>
          </p:nvPr>
        </p:nvSpPr>
        <p:spPr>
          <a:xfrm>
            <a:off x="816392" y="3547734"/>
            <a:ext cx="6106922" cy="2752072"/>
          </a:xfrm>
        </p:spPr>
        <p:txBody>
          <a:bodyPr/>
          <a:lstStyle/>
          <a:p>
            <a:r>
              <a:rPr lang="en-US" sz="1600" dirty="0" smtClean="0"/>
              <a:t>Agendas are posted; students know what they need to be doing individually or in small groups.</a:t>
            </a:r>
          </a:p>
          <a:p>
            <a:r>
              <a:rPr lang="en-US" sz="1600" dirty="0" smtClean="0"/>
              <a:t>School-wide behavior expectations in some schools. Students are happy readers as evidenced by their non-</a:t>
            </a:r>
            <a:r>
              <a:rPr lang="en-US" sz="1600" dirty="0" err="1" smtClean="0"/>
              <a:t>verbals</a:t>
            </a:r>
            <a:r>
              <a:rPr lang="en-US" sz="1600" dirty="0" smtClean="0"/>
              <a:t> and student conversations.</a:t>
            </a:r>
          </a:p>
          <a:p>
            <a:r>
              <a:rPr lang="en-US" sz="1600" dirty="0" smtClean="0"/>
              <a:t>Well-established rules and procedures are focused on learning.</a:t>
            </a:r>
          </a:p>
          <a:p>
            <a:r>
              <a:rPr lang="en-US" sz="1600" dirty="0" smtClean="0"/>
              <a:t>School focus on “Be safe, be nice, work hard.”</a:t>
            </a:r>
          </a:p>
          <a:p>
            <a:r>
              <a:rPr lang="en-US" sz="1600" dirty="0" smtClean="0"/>
              <a:t>“If they can manage the class and build relationships with kids, we can teach them curriculum.” </a:t>
            </a:r>
            <a:r>
              <a:rPr lang="en-US" sz="1600" i="1" dirty="0" smtClean="0"/>
              <a:t>–principal</a:t>
            </a:r>
          </a:p>
        </p:txBody>
      </p:sp>
      <p:sp>
        <p:nvSpPr>
          <p:cNvPr id="11" name="Content Placeholder 10"/>
          <p:cNvSpPr>
            <a:spLocks noGrp="1"/>
          </p:cNvSpPr>
          <p:nvPr>
            <p:ph sz="half" idx="2"/>
          </p:nvPr>
        </p:nvSpPr>
        <p:spPr>
          <a:xfrm>
            <a:off x="7667563" y="3806245"/>
            <a:ext cx="2963944" cy="728776"/>
          </a:xfrm>
        </p:spPr>
        <p:txBody>
          <a:bodyPr/>
          <a:lstStyle/>
          <a:p>
            <a:r>
              <a:rPr lang="en-US" sz="1200" b="1" dirty="0" smtClean="0">
                <a:solidFill>
                  <a:schemeClr val="bg1"/>
                </a:solidFill>
              </a:rPr>
              <a:t>Revisit and verify building-wide student behavior systems for consistency</a:t>
            </a:r>
            <a:endParaRPr lang="en-US" sz="1200" b="1" dirty="0">
              <a:solidFill>
                <a:schemeClr val="bg1"/>
              </a:solidFill>
            </a:endParaRPr>
          </a:p>
        </p:txBody>
      </p:sp>
      <p:pic>
        <p:nvPicPr>
          <p:cNvPr id="14" name="Shape 564"/>
          <p:cNvPicPr preferRelativeResize="0"/>
          <p:nvPr/>
        </p:nvPicPr>
        <p:blipFill rotWithShape="1">
          <a:blip r:embed="rId2">
            <a:alphaModFix/>
          </a:blip>
          <a:srcRect/>
          <a:stretch/>
        </p:blipFill>
        <p:spPr>
          <a:xfrm>
            <a:off x="7633154" y="4642995"/>
            <a:ext cx="3048000" cy="1705649"/>
          </a:xfrm>
          <a:prstGeom prst="rect">
            <a:avLst/>
          </a:prstGeom>
          <a:noFill/>
          <a:ln>
            <a:noFill/>
          </a:ln>
        </p:spPr>
      </p:pic>
    </p:spTree>
    <p:extLst>
      <p:ext uri="{BB962C8B-B14F-4D97-AF65-F5344CB8AC3E}">
        <p14:creationId xmlns:p14="http://schemas.microsoft.com/office/powerpoint/2010/main" val="173741994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421086" y="2937510"/>
            <a:ext cx="3259025" cy="1562573"/>
          </a:xfrm>
          <a:prstGeom prst="rect">
            <a:avLst/>
          </a:prstGeom>
          <a:solidFill>
            <a:srgbClr val="12A89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p:cNvSpPr>
            <a:spLocks noGrp="1"/>
          </p:cNvSpPr>
          <p:nvPr/>
        </p:nvSpPr>
        <p:spPr>
          <a:xfrm>
            <a:off x="2422213" y="2592434"/>
            <a:ext cx="2945433" cy="357662"/>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228600" marR="0" indent="38100" algn="l" rtl="0">
              <a:lnSpc>
                <a:spcPct val="90000"/>
              </a:lnSpc>
              <a:spcBef>
                <a:spcPts val="10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1pPr>
            <a:lvl2pPr marL="6858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2pPr>
            <a:lvl3pPr marL="11430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3pPr>
            <a:lvl4pPr marL="1600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4pPr>
            <a:lvl5pPr marL="20574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5pPr>
            <a:lvl6pPr marL="25146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6pPr>
            <a:lvl7pPr marL="29718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7pPr>
            <a:lvl8pPr marL="34290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8pPr>
            <a:lvl9pPr marL="3886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9pPr>
          </a:lstStyle>
          <a:p>
            <a:pPr marL="0" lvl="0" indent="0">
              <a:spcBef>
                <a:spcPts val="0"/>
              </a:spcBef>
              <a:buSzPct val="90000"/>
              <a:buNone/>
            </a:pPr>
            <a:r>
              <a:rPr lang="en-US" sz="2200" b="1" dirty="0">
                <a:solidFill>
                  <a:srgbClr val="12A89D"/>
                </a:solidFill>
                <a:latin typeface="+mn-lt"/>
                <a:ea typeface="Calibri"/>
                <a:cs typeface="Calibri"/>
                <a:sym typeface="Calibri"/>
              </a:rPr>
              <a:t>Observed </a:t>
            </a:r>
            <a:r>
              <a:rPr lang="en-US" sz="2200" b="1" dirty="0" smtClean="0">
                <a:solidFill>
                  <a:srgbClr val="12A89D"/>
                </a:solidFill>
                <a:latin typeface="+mn-lt"/>
                <a:ea typeface="Calibri"/>
                <a:cs typeface="Arial" panose="020B0604020202020204" pitchFamily="34" charset="0"/>
                <a:sym typeface="Calibri"/>
              </a:rPr>
              <a:t>Evidence</a:t>
            </a:r>
            <a:endParaRPr lang="en-US" sz="2200" b="1" dirty="0">
              <a:solidFill>
                <a:srgbClr val="12A89D"/>
              </a:solidFill>
              <a:latin typeface="+mn-lt"/>
              <a:ea typeface="Calibri"/>
              <a:cs typeface="Arial" panose="020B0604020202020204" pitchFamily="34" charset="0"/>
              <a:sym typeface="Calibri"/>
            </a:endParaRPr>
          </a:p>
        </p:txBody>
      </p:sp>
      <p:sp>
        <p:nvSpPr>
          <p:cNvPr id="6" name="Text Placeholder 5"/>
          <p:cNvSpPr>
            <a:spLocks noGrp="1"/>
          </p:cNvSpPr>
          <p:nvPr/>
        </p:nvSpPr>
        <p:spPr>
          <a:xfrm>
            <a:off x="7433953" y="2937510"/>
            <a:ext cx="2963943" cy="277821"/>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228600" marR="0" indent="38100" algn="l" rtl="0">
              <a:lnSpc>
                <a:spcPct val="90000"/>
              </a:lnSpc>
              <a:spcBef>
                <a:spcPts val="10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1pPr>
            <a:lvl2pPr marL="6858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2pPr>
            <a:lvl3pPr marL="1143000" marR="0" indent="-127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3pPr>
            <a:lvl4pPr marL="1600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4pPr>
            <a:lvl5pPr marL="20574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5pPr>
            <a:lvl6pPr marL="25146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6pPr>
            <a:lvl7pPr marL="29718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7pPr>
            <a:lvl8pPr marL="34290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8pPr>
            <a:lvl9pPr marL="3886200" marR="0" indent="-25400" algn="l" rtl="0">
              <a:lnSpc>
                <a:spcPct val="90000"/>
              </a:lnSpc>
              <a:spcBef>
                <a:spcPts val="500"/>
              </a:spcBef>
              <a:spcAft>
                <a:spcPts val="0"/>
              </a:spcAft>
              <a:buClr>
                <a:schemeClr val="dk1"/>
              </a:buClr>
              <a:buFont typeface="Calibri"/>
              <a:buChar char="•"/>
              <a:defRPr sz="1400" b="0" i="0" u="none" strike="noStrike" cap="none" baseline="0">
                <a:solidFill>
                  <a:srgbClr val="000000"/>
                </a:solidFill>
                <a:latin typeface="Arial"/>
                <a:ea typeface="Arial"/>
                <a:cs typeface="Arial"/>
                <a:sym typeface="Arial"/>
                <a:rtl val="0"/>
              </a:defRPr>
            </a:lvl9pPr>
          </a:lstStyle>
          <a:p>
            <a:pPr indent="0" algn="ctr">
              <a:buNone/>
            </a:pPr>
            <a:r>
              <a:rPr lang="en-US" sz="1600" b="1" dirty="0" smtClean="0">
                <a:solidFill>
                  <a:schemeClr val="bg1"/>
                </a:solidFill>
              </a:rPr>
              <a:t>Jump Start Action</a:t>
            </a:r>
          </a:p>
          <a:p>
            <a:pPr indent="0">
              <a:buNone/>
            </a:pPr>
            <a:endParaRPr lang="en-US" sz="1600" dirty="0"/>
          </a:p>
        </p:txBody>
      </p:sp>
      <p:sp>
        <p:nvSpPr>
          <p:cNvPr id="10" name="Rectangle 9"/>
          <p:cNvSpPr/>
          <p:nvPr/>
        </p:nvSpPr>
        <p:spPr>
          <a:xfrm>
            <a:off x="10305162" y="547674"/>
            <a:ext cx="1710726" cy="369332"/>
          </a:xfrm>
          <a:prstGeom prst="rect">
            <a:avLst/>
          </a:prstGeom>
        </p:spPr>
        <p:txBody>
          <a:bodyPr wrap="none">
            <a:spAutoFit/>
          </a:bodyPr>
          <a:lstStyle/>
          <a:p>
            <a:pPr algn="r"/>
            <a:r>
              <a:rPr lang="en-US" dirty="0" smtClean="0">
                <a:solidFill>
                  <a:schemeClr val="bg1"/>
                </a:solidFill>
              </a:rPr>
              <a:t>Study Findings</a:t>
            </a:r>
            <a:endParaRPr lang="en-US" dirty="0">
              <a:solidFill>
                <a:schemeClr val="bg1"/>
              </a:solidFill>
            </a:endParaRPr>
          </a:p>
        </p:txBody>
      </p:sp>
      <p:sp>
        <p:nvSpPr>
          <p:cNvPr id="2" name="Title 1"/>
          <p:cNvSpPr>
            <a:spLocks noGrp="1"/>
          </p:cNvSpPr>
          <p:nvPr>
            <p:ph type="title"/>
          </p:nvPr>
        </p:nvSpPr>
        <p:spPr>
          <a:xfrm>
            <a:off x="836629" y="1942672"/>
            <a:ext cx="11355371" cy="649762"/>
          </a:xfrm>
        </p:spPr>
        <p:txBody>
          <a:bodyPr/>
          <a:lstStyle/>
          <a:p>
            <a:pPr algn="l"/>
            <a:r>
              <a:rPr lang="en-US" sz="2400" dirty="0" smtClean="0"/>
              <a:t>Collective Responsibility for Every Child’s Success: “We each feel they are all </a:t>
            </a:r>
            <a:r>
              <a:rPr lang="en-US" sz="2400" i="1" dirty="0" smtClean="0"/>
              <a:t>our</a:t>
            </a:r>
            <a:r>
              <a:rPr lang="en-US" sz="2400" dirty="0" smtClean="0"/>
              <a:t> kids.”</a:t>
            </a:r>
            <a:endParaRPr lang="en-US" sz="2400" dirty="0"/>
          </a:p>
        </p:txBody>
      </p:sp>
      <p:sp>
        <p:nvSpPr>
          <p:cNvPr id="3" name="Content Placeholder 2"/>
          <p:cNvSpPr>
            <a:spLocks noGrp="1"/>
          </p:cNvSpPr>
          <p:nvPr>
            <p:ph sz="half" idx="1"/>
          </p:nvPr>
        </p:nvSpPr>
        <p:spPr>
          <a:xfrm>
            <a:off x="546265" y="3076420"/>
            <a:ext cx="6887688" cy="3161271"/>
          </a:xfrm>
        </p:spPr>
        <p:txBody>
          <a:bodyPr/>
          <a:lstStyle/>
          <a:p>
            <a:r>
              <a:rPr lang="en-US" sz="1600" dirty="0" smtClean="0"/>
              <a:t>Students know their reading levels and goals</a:t>
            </a:r>
            <a:r>
              <a:rPr lang="en-US" sz="1600" dirty="0"/>
              <a:t>.</a:t>
            </a:r>
            <a:endParaRPr lang="en-US" sz="1600" dirty="0" smtClean="0"/>
          </a:p>
          <a:p>
            <a:r>
              <a:rPr lang="en-US" sz="1600" dirty="0" smtClean="0"/>
              <a:t>“Staff is eager to keep the kids and not have them pulled.”</a:t>
            </a:r>
          </a:p>
          <a:p>
            <a:r>
              <a:rPr lang="en-US" sz="1600" dirty="0" smtClean="0"/>
              <a:t>“Teachers responsible to get kids to 80% proficient before interventions are provided.”</a:t>
            </a:r>
          </a:p>
          <a:p>
            <a:r>
              <a:rPr lang="en-US" sz="1600" dirty="0" smtClean="0"/>
              <a:t>“We expect our kindergartners to read at level 7. Our kids can do it. A high percentage are at 12.” (This was in the highest poverty school.) “We all feel like they are all of our kids.”</a:t>
            </a:r>
          </a:p>
          <a:p>
            <a:r>
              <a:rPr lang="en-US" sz="1600" dirty="0" smtClean="0"/>
              <a:t>Leadership is invested in and understands the community.</a:t>
            </a:r>
          </a:p>
          <a:p>
            <a:r>
              <a:rPr lang="en-US" sz="1600" dirty="0" smtClean="0"/>
              <a:t>Teachers work to get 100% parent/teacher conference attendance, even if that means meeting on a Saturday morning to accommodate work schedules.</a:t>
            </a:r>
          </a:p>
          <a:p>
            <a:r>
              <a:rPr lang="en-US" sz="1600" dirty="0" smtClean="0"/>
              <a:t>“We know we’re the last line of defense between them and the rest of their lives.”</a:t>
            </a:r>
          </a:p>
        </p:txBody>
      </p:sp>
      <p:sp>
        <p:nvSpPr>
          <p:cNvPr id="11" name="Content Placeholder 10"/>
          <p:cNvSpPr>
            <a:spLocks noGrp="1"/>
          </p:cNvSpPr>
          <p:nvPr>
            <p:ph sz="half" idx="2"/>
          </p:nvPr>
        </p:nvSpPr>
        <p:spPr>
          <a:xfrm>
            <a:off x="7433953" y="3335180"/>
            <a:ext cx="3246158" cy="728776"/>
          </a:xfrm>
        </p:spPr>
        <p:txBody>
          <a:bodyPr/>
          <a:lstStyle/>
          <a:p>
            <a:r>
              <a:rPr lang="en-US" sz="1200" b="1" dirty="0" smtClean="0">
                <a:solidFill>
                  <a:schemeClr val="bg1"/>
                </a:solidFill>
              </a:rPr>
              <a:t>Request parents to sign a document for individualized reading goals</a:t>
            </a:r>
          </a:p>
          <a:p>
            <a:r>
              <a:rPr lang="en-US" sz="1200" b="1" dirty="0" smtClean="0">
                <a:solidFill>
                  <a:schemeClr val="bg1"/>
                </a:solidFill>
              </a:rPr>
              <a:t>Proactively recruit volunteers for the purpose of daily guided reading support during the entire reading block</a:t>
            </a:r>
            <a:endParaRPr lang="en-US" sz="1200" b="1" dirty="0">
              <a:solidFill>
                <a:schemeClr val="bg1"/>
              </a:solidFill>
            </a:endParaRPr>
          </a:p>
        </p:txBody>
      </p:sp>
    </p:spTree>
    <p:extLst>
      <p:ext uri="{BB962C8B-B14F-4D97-AF65-F5344CB8AC3E}">
        <p14:creationId xmlns:p14="http://schemas.microsoft.com/office/powerpoint/2010/main" val="406964103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870195">
            <a:off x="4250532" y="2932671"/>
            <a:ext cx="3690937" cy="3690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0305162" y="547674"/>
            <a:ext cx="1710726" cy="369332"/>
          </a:xfrm>
          <a:prstGeom prst="rect">
            <a:avLst/>
          </a:prstGeom>
        </p:spPr>
        <p:txBody>
          <a:bodyPr wrap="none">
            <a:spAutoFit/>
          </a:bodyPr>
          <a:lstStyle/>
          <a:p>
            <a:pPr algn="r"/>
            <a:r>
              <a:rPr lang="en-US" dirty="0" smtClean="0">
                <a:solidFill>
                  <a:schemeClr val="bg1"/>
                </a:solidFill>
              </a:rPr>
              <a:t>Study Findings</a:t>
            </a:r>
            <a:endParaRPr lang="en-US" dirty="0">
              <a:solidFill>
                <a:schemeClr val="bg1"/>
              </a:solidFill>
            </a:endParaRPr>
          </a:p>
        </p:txBody>
      </p:sp>
      <p:sp>
        <p:nvSpPr>
          <p:cNvPr id="5" name="Title 1"/>
          <p:cNvSpPr txBox="1">
            <a:spLocks/>
          </p:cNvSpPr>
          <p:nvPr/>
        </p:nvSpPr>
        <p:spPr>
          <a:xfrm>
            <a:off x="1524000" y="2122865"/>
            <a:ext cx="9144000" cy="1320979"/>
          </a:xfrm>
          <a:prstGeom prst="rect">
            <a:avLst/>
          </a:prstGeom>
        </p:spPr>
        <p:txBody>
          <a:bodyPr/>
          <a:lst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dirty="0" smtClean="0"/>
              <a:t>What It’s Not About</a:t>
            </a:r>
            <a:endParaRPr lang="en-US" sz="6000" dirty="0"/>
          </a:p>
        </p:txBody>
      </p:sp>
    </p:spTree>
    <p:extLst>
      <p:ext uri="{BB962C8B-B14F-4D97-AF65-F5344CB8AC3E}">
        <p14:creationId xmlns:p14="http://schemas.microsoft.com/office/powerpoint/2010/main" val="229059619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305162" y="547674"/>
            <a:ext cx="1710726" cy="369332"/>
          </a:xfrm>
          <a:prstGeom prst="rect">
            <a:avLst/>
          </a:prstGeom>
        </p:spPr>
        <p:txBody>
          <a:bodyPr wrap="none">
            <a:spAutoFit/>
          </a:bodyPr>
          <a:lstStyle/>
          <a:p>
            <a:pPr algn="r"/>
            <a:r>
              <a:rPr lang="en-US" dirty="0" smtClean="0">
                <a:solidFill>
                  <a:schemeClr val="bg1"/>
                </a:solidFill>
              </a:rPr>
              <a:t>Study Findings</a:t>
            </a:r>
            <a:endParaRPr lang="en-US" dirty="0">
              <a:solidFill>
                <a:schemeClr val="bg1"/>
              </a:solidFill>
            </a:endParaRPr>
          </a:p>
        </p:txBody>
      </p:sp>
      <p:sp>
        <p:nvSpPr>
          <p:cNvPr id="5" name="Title 1"/>
          <p:cNvSpPr txBox="1">
            <a:spLocks/>
          </p:cNvSpPr>
          <p:nvPr/>
        </p:nvSpPr>
        <p:spPr>
          <a:xfrm>
            <a:off x="3420098" y="1917923"/>
            <a:ext cx="6911439" cy="731873"/>
          </a:xfrm>
          <a:prstGeom prst="rect">
            <a:avLst/>
          </a:prstGeom>
        </p:spPr>
        <p:txBody>
          <a:bodyPr/>
          <a:lst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dirty="0" smtClean="0">
                <a:solidFill>
                  <a:srgbClr val="12A89D"/>
                </a:solidFill>
              </a:rPr>
              <a:t>It is Not About . . .</a:t>
            </a:r>
            <a:endParaRPr lang="en-US" dirty="0">
              <a:solidFill>
                <a:srgbClr val="12A89D"/>
              </a:solidFill>
            </a:endParaRPr>
          </a:p>
        </p:txBody>
      </p:sp>
      <p:sp>
        <p:nvSpPr>
          <p:cNvPr id="6" name="Content Placeholder 2"/>
          <p:cNvSpPr txBox="1">
            <a:spLocks/>
          </p:cNvSpPr>
          <p:nvPr/>
        </p:nvSpPr>
        <p:spPr>
          <a:xfrm>
            <a:off x="4180114" y="3037255"/>
            <a:ext cx="5141756" cy="20975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smtClean="0"/>
              <a:t>Class size</a:t>
            </a:r>
          </a:p>
          <a:p>
            <a:r>
              <a:rPr lang="en-US" sz="3200" dirty="0" smtClean="0"/>
              <a:t>Condition of the building</a:t>
            </a:r>
          </a:p>
          <a:p>
            <a:r>
              <a:rPr lang="en-US" sz="3200" dirty="0" smtClean="0"/>
              <a:t>District size</a:t>
            </a:r>
          </a:p>
          <a:p>
            <a:r>
              <a:rPr lang="en-US" sz="3200" dirty="0" smtClean="0"/>
              <a:t>Building size</a:t>
            </a:r>
            <a:endParaRPr lang="en-US" sz="3200" dirty="0"/>
          </a:p>
        </p:txBody>
      </p:sp>
    </p:spTree>
    <p:extLst>
      <p:ext uri="{BB962C8B-B14F-4D97-AF65-F5344CB8AC3E}">
        <p14:creationId xmlns:p14="http://schemas.microsoft.com/office/powerpoint/2010/main" val="61471845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305162" y="547674"/>
            <a:ext cx="1710726" cy="369332"/>
          </a:xfrm>
          <a:prstGeom prst="rect">
            <a:avLst/>
          </a:prstGeom>
        </p:spPr>
        <p:txBody>
          <a:bodyPr wrap="none">
            <a:spAutoFit/>
          </a:bodyPr>
          <a:lstStyle/>
          <a:p>
            <a:pPr algn="r"/>
            <a:r>
              <a:rPr lang="en-US" dirty="0" smtClean="0">
                <a:solidFill>
                  <a:schemeClr val="bg1"/>
                </a:solidFill>
              </a:rPr>
              <a:t>Study Findings</a:t>
            </a:r>
            <a:endParaRPr lang="en-US" dirty="0">
              <a:solidFill>
                <a:schemeClr val="bg1"/>
              </a:solidFill>
            </a:endParaRPr>
          </a:p>
        </p:txBody>
      </p:sp>
      <p:sp>
        <p:nvSpPr>
          <p:cNvPr id="5" name="Title 1"/>
          <p:cNvSpPr txBox="1">
            <a:spLocks/>
          </p:cNvSpPr>
          <p:nvPr/>
        </p:nvSpPr>
        <p:spPr>
          <a:xfrm>
            <a:off x="3420098" y="1917923"/>
            <a:ext cx="6911439" cy="731873"/>
          </a:xfrm>
          <a:prstGeom prst="rect">
            <a:avLst/>
          </a:prstGeom>
        </p:spPr>
        <p:txBody>
          <a:bodyPr/>
          <a:lst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dirty="0" smtClean="0">
                <a:solidFill>
                  <a:srgbClr val="12A89D"/>
                </a:solidFill>
              </a:rPr>
              <a:t>It is Not About . . .</a:t>
            </a:r>
            <a:endParaRPr lang="en-US" dirty="0">
              <a:solidFill>
                <a:srgbClr val="12A89D"/>
              </a:solidFill>
            </a:endParaRPr>
          </a:p>
        </p:txBody>
      </p:sp>
      <p:sp>
        <p:nvSpPr>
          <p:cNvPr id="6" name="Content Placeholder 2"/>
          <p:cNvSpPr txBox="1">
            <a:spLocks/>
          </p:cNvSpPr>
          <p:nvPr/>
        </p:nvSpPr>
        <p:spPr>
          <a:xfrm>
            <a:off x="760021" y="3037255"/>
            <a:ext cx="10937173" cy="35654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smtClean="0"/>
              <a:t>Technology resources</a:t>
            </a:r>
          </a:p>
          <a:p>
            <a:r>
              <a:rPr lang="en-US" sz="3200" dirty="0" smtClean="0"/>
              <a:t>Principal’s resume or understanding of reading practices</a:t>
            </a:r>
          </a:p>
          <a:p>
            <a:r>
              <a:rPr lang="en-US" sz="3200" dirty="0" smtClean="0"/>
              <a:t>A specific reading program</a:t>
            </a:r>
          </a:p>
          <a:p>
            <a:r>
              <a:rPr lang="en-US" sz="3200" dirty="0" smtClean="0"/>
              <a:t>A specific reading intervention</a:t>
            </a:r>
            <a:endParaRPr lang="en-US" sz="3200" dirty="0"/>
          </a:p>
        </p:txBody>
      </p:sp>
    </p:spTree>
    <p:extLst>
      <p:ext uri="{BB962C8B-B14F-4D97-AF65-F5344CB8AC3E}">
        <p14:creationId xmlns:p14="http://schemas.microsoft.com/office/powerpoint/2010/main" val="13909732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305162" y="547674"/>
            <a:ext cx="1710726" cy="369332"/>
          </a:xfrm>
          <a:prstGeom prst="rect">
            <a:avLst/>
          </a:prstGeom>
        </p:spPr>
        <p:txBody>
          <a:bodyPr wrap="none">
            <a:spAutoFit/>
          </a:bodyPr>
          <a:lstStyle/>
          <a:p>
            <a:pPr algn="r"/>
            <a:r>
              <a:rPr lang="en-US" dirty="0" smtClean="0">
                <a:solidFill>
                  <a:schemeClr val="bg1"/>
                </a:solidFill>
              </a:rPr>
              <a:t>Study Findings</a:t>
            </a:r>
            <a:endParaRPr lang="en-US" dirty="0">
              <a:solidFill>
                <a:schemeClr val="bg1"/>
              </a:solidFill>
            </a:endParaRPr>
          </a:p>
        </p:txBody>
      </p:sp>
      <p:sp>
        <p:nvSpPr>
          <p:cNvPr id="5" name="Title 1"/>
          <p:cNvSpPr txBox="1">
            <a:spLocks/>
          </p:cNvSpPr>
          <p:nvPr/>
        </p:nvSpPr>
        <p:spPr>
          <a:xfrm>
            <a:off x="3420098" y="1917923"/>
            <a:ext cx="6911439" cy="731873"/>
          </a:xfrm>
          <a:prstGeom prst="rect">
            <a:avLst/>
          </a:prstGeom>
        </p:spPr>
        <p:txBody>
          <a:bodyPr/>
          <a:lst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dirty="0" smtClean="0">
                <a:solidFill>
                  <a:srgbClr val="12A89D"/>
                </a:solidFill>
              </a:rPr>
              <a:t>It is Not About . . .</a:t>
            </a:r>
            <a:endParaRPr lang="en-US" dirty="0">
              <a:solidFill>
                <a:srgbClr val="12A89D"/>
              </a:solidFill>
            </a:endParaRPr>
          </a:p>
        </p:txBody>
      </p:sp>
      <p:sp>
        <p:nvSpPr>
          <p:cNvPr id="6" name="Content Placeholder 2"/>
          <p:cNvSpPr txBox="1">
            <a:spLocks/>
          </p:cNvSpPr>
          <p:nvPr/>
        </p:nvSpPr>
        <p:spPr>
          <a:xfrm>
            <a:off x="760021" y="3301339"/>
            <a:ext cx="10937173" cy="33013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smtClean="0"/>
              <a:t>Years of experience in the classroom</a:t>
            </a:r>
          </a:p>
          <a:p>
            <a:pPr marL="0" indent="0">
              <a:buNone/>
            </a:pPr>
            <a:endParaRPr lang="en-US" sz="3200" dirty="0" smtClean="0"/>
          </a:p>
          <a:p>
            <a:r>
              <a:rPr lang="en-US" sz="3200" dirty="0" smtClean="0"/>
              <a:t>Number of volunteers or community supports</a:t>
            </a:r>
          </a:p>
        </p:txBody>
      </p:sp>
    </p:spTree>
    <p:extLst>
      <p:ext uri="{BB962C8B-B14F-4D97-AF65-F5344CB8AC3E}">
        <p14:creationId xmlns:p14="http://schemas.microsoft.com/office/powerpoint/2010/main" val="338586419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305162" y="547674"/>
            <a:ext cx="1710726" cy="369332"/>
          </a:xfrm>
          <a:prstGeom prst="rect">
            <a:avLst/>
          </a:prstGeom>
        </p:spPr>
        <p:txBody>
          <a:bodyPr wrap="none">
            <a:spAutoFit/>
          </a:bodyPr>
          <a:lstStyle/>
          <a:p>
            <a:pPr algn="r"/>
            <a:r>
              <a:rPr lang="en-US" dirty="0" smtClean="0">
                <a:solidFill>
                  <a:schemeClr val="bg1"/>
                </a:solidFill>
              </a:rPr>
              <a:t>Study Findings</a:t>
            </a:r>
            <a:endParaRPr lang="en-US" dirty="0">
              <a:solidFill>
                <a:schemeClr val="bg1"/>
              </a:solidFill>
            </a:endParaRPr>
          </a:p>
        </p:txBody>
      </p:sp>
      <p:sp>
        <p:nvSpPr>
          <p:cNvPr id="5" name="Title 1"/>
          <p:cNvSpPr txBox="1">
            <a:spLocks/>
          </p:cNvSpPr>
          <p:nvPr/>
        </p:nvSpPr>
        <p:spPr>
          <a:xfrm>
            <a:off x="3420098" y="1917923"/>
            <a:ext cx="6911439" cy="731873"/>
          </a:xfrm>
          <a:prstGeom prst="rect">
            <a:avLst/>
          </a:prstGeom>
        </p:spPr>
        <p:txBody>
          <a:bodyPr/>
          <a:lst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dirty="0" smtClean="0">
                <a:solidFill>
                  <a:srgbClr val="12A89D"/>
                </a:solidFill>
              </a:rPr>
              <a:t>It is Not About . . .</a:t>
            </a:r>
            <a:endParaRPr lang="en-US" dirty="0">
              <a:solidFill>
                <a:srgbClr val="12A89D"/>
              </a:solidFill>
            </a:endParaRPr>
          </a:p>
        </p:txBody>
      </p:sp>
      <p:sp>
        <p:nvSpPr>
          <p:cNvPr id="6" name="Content Placeholder 2"/>
          <p:cNvSpPr txBox="1">
            <a:spLocks/>
          </p:cNvSpPr>
          <p:nvPr/>
        </p:nvSpPr>
        <p:spPr>
          <a:xfrm>
            <a:off x="3420098" y="3037255"/>
            <a:ext cx="8277096" cy="35654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smtClean="0"/>
              <a:t>Teacher evaluation</a:t>
            </a:r>
          </a:p>
          <a:p>
            <a:pPr marL="0" indent="0">
              <a:buNone/>
            </a:pPr>
            <a:endParaRPr lang="en-US" sz="3200" dirty="0" smtClean="0"/>
          </a:p>
          <a:p>
            <a:r>
              <a:rPr lang="en-US" sz="3200" dirty="0" smtClean="0"/>
              <a:t>“A” reading assessment</a:t>
            </a:r>
          </a:p>
          <a:p>
            <a:pPr marL="0" indent="0">
              <a:buNone/>
            </a:pPr>
            <a:endParaRPr lang="en-US" sz="3200" dirty="0" smtClean="0"/>
          </a:p>
          <a:p>
            <a:r>
              <a:rPr lang="en-US" sz="3200" dirty="0" smtClean="0"/>
              <a:t>The MEAP</a:t>
            </a:r>
            <a:endParaRPr lang="en-US" sz="3200" dirty="0"/>
          </a:p>
        </p:txBody>
      </p:sp>
    </p:spTree>
    <p:extLst>
      <p:ext uri="{BB962C8B-B14F-4D97-AF65-F5344CB8AC3E}">
        <p14:creationId xmlns:p14="http://schemas.microsoft.com/office/powerpoint/2010/main" val="106713072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305162" y="547674"/>
            <a:ext cx="1710726" cy="369332"/>
          </a:xfrm>
          <a:prstGeom prst="rect">
            <a:avLst/>
          </a:prstGeom>
        </p:spPr>
        <p:txBody>
          <a:bodyPr wrap="none">
            <a:spAutoFit/>
          </a:bodyPr>
          <a:lstStyle/>
          <a:p>
            <a:pPr algn="r"/>
            <a:r>
              <a:rPr lang="en-US" dirty="0" smtClean="0">
                <a:solidFill>
                  <a:schemeClr val="bg1"/>
                </a:solidFill>
              </a:rPr>
              <a:t>Study Findings</a:t>
            </a:r>
            <a:endParaRPr lang="en-US" dirty="0">
              <a:solidFill>
                <a:schemeClr val="bg1"/>
              </a:solidFill>
            </a:endParaRPr>
          </a:p>
        </p:txBody>
      </p:sp>
      <p:sp>
        <p:nvSpPr>
          <p:cNvPr id="5" name="Title 1"/>
          <p:cNvSpPr txBox="1">
            <a:spLocks/>
          </p:cNvSpPr>
          <p:nvPr/>
        </p:nvSpPr>
        <p:spPr>
          <a:xfrm>
            <a:off x="0" y="1884326"/>
            <a:ext cx="12192000" cy="731873"/>
          </a:xfrm>
          <a:prstGeom prst="rect">
            <a:avLst/>
          </a:prstGeom>
        </p:spPr>
        <p:txBody>
          <a:bodyPr/>
          <a:lst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solidFill>
                  <a:srgbClr val="12A89D"/>
                </a:solidFill>
              </a:rPr>
              <a:t>Implications of this Study</a:t>
            </a:r>
            <a:endParaRPr lang="en-US" dirty="0">
              <a:solidFill>
                <a:srgbClr val="12A89D"/>
              </a:solidFill>
            </a:endParaRPr>
          </a:p>
        </p:txBody>
      </p:sp>
      <p:sp>
        <p:nvSpPr>
          <p:cNvPr id="6" name="Content Placeholder 2"/>
          <p:cNvSpPr txBox="1">
            <a:spLocks/>
          </p:cNvSpPr>
          <p:nvPr/>
        </p:nvSpPr>
        <p:spPr>
          <a:xfrm>
            <a:off x="760021" y="2933205"/>
            <a:ext cx="10937173" cy="32419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smtClean="0"/>
              <a:t>The study findings have strong research connections</a:t>
            </a:r>
          </a:p>
          <a:p>
            <a:r>
              <a:rPr lang="en-US" sz="3200" dirty="0" smtClean="0"/>
              <a:t>A “knowing-doing gap” persists in education</a:t>
            </a:r>
          </a:p>
          <a:p>
            <a:r>
              <a:rPr lang="en-US" sz="3200" dirty="0" smtClean="0"/>
              <a:t>What can be learned from these buildings’ ability to implement more deeply? More artfully?</a:t>
            </a:r>
          </a:p>
          <a:p>
            <a:r>
              <a:rPr lang="en-US" sz="3200" dirty="0" smtClean="0"/>
              <a:t>What is needed to help other buildings/districts create a pathway for change?</a:t>
            </a:r>
            <a:endParaRPr lang="en-US" sz="3200" dirty="0"/>
          </a:p>
        </p:txBody>
      </p:sp>
    </p:spTree>
    <p:extLst>
      <p:ext uri="{BB962C8B-B14F-4D97-AF65-F5344CB8AC3E}">
        <p14:creationId xmlns:p14="http://schemas.microsoft.com/office/powerpoint/2010/main" val="165715495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5760" y="1659118"/>
            <a:ext cx="9044940" cy="769001"/>
          </a:xfrm>
        </p:spPr>
        <p:txBody>
          <a:bodyPr/>
          <a:lstStyle/>
          <a:p>
            <a:r>
              <a:rPr lang="en-US" dirty="0" smtClean="0">
                <a:solidFill>
                  <a:srgbClr val="12A89D"/>
                </a:solidFill>
              </a:rPr>
              <a:t>Supporting Research</a:t>
            </a:r>
            <a:endParaRPr lang="en-US" dirty="0">
              <a:solidFill>
                <a:srgbClr val="12A89D"/>
              </a:solidFill>
            </a:endParaRPr>
          </a:p>
        </p:txBody>
      </p:sp>
      <p:sp>
        <p:nvSpPr>
          <p:cNvPr id="3" name="Content Placeholder 2"/>
          <p:cNvSpPr>
            <a:spLocks noGrp="1"/>
          </p:cNvSpPr>
          <p:nvPr>
            <p:ph idx="1"/>
          </p:nvPr>
        </p:nvSpPr>
        <p:spPr>
          <a:xfrm>
            <a:off x="482600" y="2628819"/>
            <a:ext cx="11239500" cy="3326131"/>
          </a:xfrm>
        </p:spPr>
        <p:txBody>
          <a:bodyPr/>
          <a:lstStyle/>
          <a:p>
            <a:pPr marL="0" indent="0">
              <a:buNone/>
            </a:pPr>
            <a:r>
              <a:rPr lang="en-US" sz="1800" b="1" dirty="0" smtClean="0"/>
              <a:t>Uncompromising </a:t>
            </a:r>
            <a:r>
              <a:rPr lang="en-US" sz="1800" b="1" dirty="0"/>
              <a:t>Focus: </a:t>
            </a:r>
            <a:r>
              <a:rPr lang="en-US" sz="1800" u="sng" dirty="0"/>
              <a:t>Everything</a:t>
            </a:r>
            <a:r>
              <a:rPr lang="en-US" sz="1800" dirty="0"/>
              <a:t> </a:t>
            </a:r>
            <a:r>
              <a:rPr lang="en-US" sz="1800" dirty="0" smtClean="0"/>
              <a:t>revolves around reading</a:t>
            </a:r>
          </a:p>
          <a:p>
            <a:pPr lvl="1"/>
            <a:r>
              <a:rPr lang="en-US" sz="1600" dirty="0" smtClean="0"/>
              <a:t>Students </a:t>
            </a:r>
            <a:r>
              <a:rPr lang="en-US" sz="1600" dirty="0"/>
              <a:t>achieve more in classes in which they spend much of their time being directly taught by their teachers (</a:t>
            </a:r>
            <a:r>
              <a:rPr lang="en-US" sz="1600" dirty="0" err="1"/>
              <a:t>Rosenshine</a:t>
            </a:r>
            <a:r>
              <a:rPr lang="en-US" sz="1600" dirty="0"/>
              <a:t> &amp; Stevens, 1986)</a:t>
            </a:r>
          </a:p>
          <a:p>
            <a:pPr lvl="1"/>
            <a:r>
              <a:rPr lang="en-US" sz="1600" dirty="0"/>
              <a:t>Extensive reading is critical to the development of reading proficiency (</a:t>
            </a:r>
            <a:r>
              <a:rPr lang="en-US" sz="1600" dirty="0" err="1"/>
              <a:t>Krashen</a:t>
            </a:r>
            <a:r>
              <a:rPr lang="en-US" sz="1600" dirty="0"/>
              <a:t> 2001; </a:t>
            </a:r>
            <a:r>
              <a:rPr lang="en-US" sz="1600" dirty="0" err="1"/>
              <a:t>Stanovich</a:t>
            </a:r>
            <a:r>
              <a:rPr lang="en-US" sz="1600" dirty="0"/>
              <a:t>, 2000)</a:t>
            </a:r>
          </a:p>
          <a:p>
            <a:pPr lvl="1"/>
            <a:r>
              <a:rPr lang="en-US" sz="1600" i="1" dirty="0"/>
              <a:t>"</a:t>
            </a:r>
            <a:r>
              <a:rPr lang="en-US" sz="1600" dirty="0"/>
              <a:t>Reading is complex, and teaching children to read is equally complex.  The fact that children must do a lot of reading to become good readers, however, is simple and straightforward." </a:t>
            </a:r>
            <a:r>
              <a:rPr lang="en-US" sz="1600" i="1" dirty="0"/>
              <a:t> </a:t>
            </a:r>
            <a:r>
              <a:rPr lang="en-US" sz="1600" dirty="0" smtClean="0"/>
              <a:t>Cunningham</a:t>
            </a:r>
            <a:r>
              <a:rPr lang="en-US" sz="1600" dirty="0"/>
              <a:t>, P. M., &amp; </a:t>
            </a:r>
            <a:r>
              <a:rPr lang="en-US" sz="1600" dirty="0" err="1"/>
              <a:t>Allington</a:t>
            </a:r>
            <a:r>
              <a:rPr lang="en-US" sz="1600" dirty="0"/>
              <a:t>, R. L. (2011). </a:t>
            </a:r>
            <a:r>
              <a:rPr lang="en-US" sz="1600" i="1" dirty="0"/>
              <a:t>Classrooms That Work: They Can All Read and Write</a:t>
            </a:r>
            <a:r>
              <a:rPr lang="en-US" sz="1600" dirty="0"/>
              <a:t> (Fifth ed., p. 13). Boston, MA: Pearson</a:t>
            </a:r>
            <a:r>
              <a:rPr lang="en-US" sz="1600" dirty="0" smtClean="0"/>
              <a:t>.</a:t>
            </a:r>
          </a:p>
          <a:p>
            <a:pPr marL="457200" lvl="1" indent="0">
              <a:buNone/>
            </a:pPr>
            <a:endParaRPr lang="en-US" sz="1400" dirty="0"/>
          </a:p>
          <a:p>
            <a:pPr marL="0" indent="0">
              <a:buNone/>
            </a:pPr>
            <a:r>
              <a:rPr lang="en-US" sz="1800" b="1" dirty="0" smtClean="0"/>
              <a:t>Relevant Data Used Deeply:  </a:t>
            </a:r>
            <a:r>
              <a:rPr lang="en-US" sz="1800" dirty="0" smtClean="0"/>
              <a:t>Staff &amp; students live the data</a:t>
            </a:r>
          </a:p>
          <a:p>
            <a:pPr lvl="1"/>
            <a:r>
              <a:rPr lang="en-US" sz="1600" dirty="0"/>
              <a:t>Teachers must agree on how students will demonstrate their </a:t>
            </a:r>
            <a:r>
              <a:rPr lang="en-US" sz="1600" dirty="0" smtClean="0"/>
              <a:t>learning. </a:t>
            </a:r>
            <a:r>
              <a:rPr lang="en-US" sz="1600" dirty="0"/>
              <a:t>(</a:t>
            </a:r>
            <a:r>
              <a:rPr lang="en-US" sz="1600" dirty="0" err="1"/>
              <a:t>Stiggins</a:t>
            </a:r>
            <a:r>
              <a:rPr lang="en-US" sz="1600" dirty="0" smtClean="0"/>
              <a:t>)</a:t>
            </a:r>
            <a:endParaRPr lang="en-US" sz="1600" dirty="0"/>
          </a:p>
          <a:p>
            <a:pPr lvl="1"/>
            <a:r>
              <a:rPr lang="en-US" sz="1600" i="1" dirty="0" smtClean="0"/>
              <a:t>Using </a:t>
            </a:r>
            <a:r>
              <a:rPr lang="en-US" sz="1600" i="1" dirty="0"/>
              <a:t>Student Achievement Data to Support Instructional Decision </a:t>
            </a:r>
            <a:r>
              <a:rPr lang="en-US" sz="1600" i="1" dirty="0" smtClean="0"/>
              <a:t>Making. </a:t>
            </a:r>
            <a:r>
              <a:rPr lang="en-US" sz="1600" dirty="0" smtClean="0"/>
              <a:t>What </a:t>
            </a:r>
            <a:r>
              <a:rPr lang="en-US" sz="1600" dirty="0"/>
              <a:t>Works </a:t>
            </a:r>
            <a:r>
              <a:rPr lang="en-US" sz="1600" dirty="0" err="1" smtClean="0"/>
              <a:t>Clearninghouse</a:t>
            </a:r>
            <a:r>
              <a:rPr lang="en-US" sz="1600" dirty="0" smtClean="0"/>
              <a:t>. IES </a:t>
            </a:r>
            <a:r>
              <a:rPr lang="en-US" sz="1600" dirty="0"/>
              <a:t>Practice Guide (2009)</a:t>
            </a:r>
          </a:p>
          <a:p>
            <a:pPr lvl="1"/>
            <a:endParaRPr lang="en-US" sz="1400" dirty="0" smtClean="0"/>
          </a:p>
          <a:p>
            <a:pPr marL="0" indent="0">
              <a:buNone/>
            </a:pPr>
            <a:endParaRPr lang="en-US" sz="1800" dirty="0"/>
          </a:p>
        </p:txBody>
      </p:sp>
    </p:spTree>
    <p:extLst>
      <p:ext uri="{BB962C8B-B14F-4D97-AF65-F5344CB8AC3E}">
        <p14:creationId xmlns:p14="http://schemas.microsoft.com/office/powerpoint/2010/main" val="3261851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3040" y="2377693"/>
            <a:ext cx="9968060" cy="744736"/>
          </a:xfrm>
        </p:spPr>
        <p:txBody>
          <a:bodyPr/>
          <a:lstStyle/>
          <a:p>
            <a:r>
              <a:rPr lang="en-US" dirty="0" smtClean="0"/>
              <a:t>Why the Action Research Model?</a:t>
            </a:r>
            <a:endParaRPr lang="en-US" dirty="0"/>
          </a:p>
        </p:txBody>
      </p:sp>
      <p:sp>
        <p:nvSpPr>
          <p:cNvPr id="3" name="Content Placeholder 2"/>
          <p:cNvSpPr>
            <a:spLocks noGrp="1"/>
          </p:cNvSpPr>
          <p:nvPr>
            <p:ph idx="1"/>
          </p:nvPr>
        </p:nvSpPr>
        <p:spPr>
          <a:xfrm>
            <a:off x="1385740" y="3809083"/>
            <a:ext cx="9968060" cy="3221177"/>
          </a:xfrm>
        </p:spPr>
        <p:txBody>
          <a:bodyPr/>
          <a:lstStyle/>
          <a:p>
            <a:r>
              <a:rPr lang="en-US" dirty="0" smtClean="0"/>
              <a:t>Our goal was to allow the buildings to tell their own unique stories</a:t>
            </a:r>
          </a:p>
          <a:p>
            <a:endParaRPr lang="en-US" dirty="0" smtClean="0"/>
          </a:p>
          <a:p>
            <a:r>
              <a:rPr lang="en-US" dirty="0" smtClean="0"/>
              <a:t>Context matters – “We wanted to be live in the buildings.”</a:t>
            </a:r>
            <a:endParaRPr lang="en-US" dirty="0"/>
          </a:p>
        </p:txBody>
      </p:sp>
    </p:spTree>
    <p:extLst>
      <p:ext uri="{BB962C8B-B14F-4D97-AF65-F5344CB8AC3E}">
        <p14:creationId xmlns:p14="http://schemas.microsoft.com/office/powerpoint/2010/main" val="79132025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2960" y="1659118"/>
            <a:ext cx="9044940" cy="769001"/>
          </a:xfrm>
        </p:spPr>
        <p:txBody>
          <a:bodyPr/>
          <a:lstStyle/>
          <a:p>
            <a:r>
              <a:rPr lang="en-US" dirty="0">
                <a:solidFill>
                  <a:srgbClr val="12A89D"/>
                </a:solidFill>
              </a:rPr>
              <a:t>Supporting Research</a:t>
            </a:r>
            <a:endParaRPr lang="en-US" dirty="0"/>
          </a:p>
        </p:txBody>
      </p:sp>
      <p:sp>
        <p:nvSpPr>
          <p:cNvPr id="3" name="Content Placeholder 2"/>
          <p:cNvSpPr>
            <a:spLocks noGrp="1"/>
          </p:cNvSpPr>
          <p:nvPr>
            <p:ph idx="1"/>
          </p:nvPr>
        </p:nvSpPr>
        <p:spPr>
          <a:xfrm>
            <a:off x="914400" y="2628819"/>
            <a:ext cx="10591800" cy="3326131"/>
          </a:xfrm>
        </p:spPr>
        <p:txBody>
          <a:bodyPr/>
          <a:lstStyle/>
          <a:p>
            <a:pPr marL="0" indent="0">
              <a:buNone/>
            </a:pPr>
            <a:r>
              <a:rPr lang="en-US" sz="1800" b="1" dirty="0" smtClean="0"/>
              <a:t>Shared Leadership, Sustained Commitment: </a:t>
            </a:r>
            <a:r>
              <a:rPr lang="en-US" sz="1800" dirty="0" smtClean="0"/>
              <a:t>Principals define </a:t>
            </a:r>
            <a:r>
              <a:rPr lang="en-US" sz="1800" dirty="0"/>
              <a:t>the </a:t>
            </a:r>
            <a:r>
              <a:rPr lang="en-US" sz="1800" dirty="0" smtClean="0"/>
              <a:t>“what,” teachers define </a:t>
            </a:r>
            <a:r>
              <a:rPr lang="en-US" sz="1800" dirty="0"/>
              <a:t>the </a:t>
            </a:r>
            <a:r>
              <a:rPr lang="en-US" sz="1800" dirty="0" smtClean="0"/>
              <a:t>“how.” </a:t>
            </a:r>
          </a:p>
          <a:p>
            <a:pPr lvl="1"/>
            <a:r>
              <a:rPr lang="en-US" sz="1600" dirty="0"/>
              <a:t>A</a:t>
            </a:r>
            <a:r>
              <a:rPr lang="en-US" sz="1600" dirty="0" smtClean="0"/>
              <a:t>n </a:t>
            </a:r>
            <a:r>
              <a:rPr lang="en-US" sz="1600" dirty="0"/>
              <a:t>increase in reading achievement occurred in schools where beliefs about teaching and learning competencies were shared collectively by </a:t>
            </a:r>
            <a:r>
              <a:rPr lang="en-US" sz="1600" dirty="0" smtClean="0"/>
              <a:t>stakeholders. </a:t>
            </a:r>
            <a:r>
              <a:rPr lang="en-US" sz="1600" dirty="0"/>
              <a:t>(Goddard, Hoy, &amp; Woolfolk-Hoy, 2000)</a:t>
            </a:r>
          </a:p>
          <a:p>
            <a:pPr lvl="1"/>
            <a:r>
              <a:rPr lang="en-US" sz="1600" dirty="0" smtClean="0"/>
              <a:t>. . . variety </a:t>
            </a:r>
            <a:r>
              <a:rPr lang="en-US" sz="1600" dirty="0"/>
              <a:t>of methods: Scaffolding, shaping, connecting to prior knowledge, constructing meaning, motivating students, and providing opportunities to learn have been considered among the key components of best literacy instructional </a:t>
            </a:r>
            <a:r>
              <a:rPr lang="en-US" sz="1600" dirty="0" smtClean="0"/>
              <a:t>practices. </a:t>
            </a:r>
            <a:r>
              <a:rPr lang="en-US" sz="1600" dirty="0"/>
              <a:t>(</a:t>
            </a:r>
            <a:r>
              <a:rPr lang="en-US" sz="1600" dirty="0" err="1"/>
              <a:t>Gambrell</a:t>
            </a:r>
            <a:r>
              <a:rPr lang="en-US" sz="1600" dirty="0"/>
              <a:t>, Morrow, </a:t>
            </a:r>
            <a:r>
              <a:rPr lang="en-US" sz="1600" dirty="0" err="1"/>
              <a:t>Neuman</a:t>
            </a:r>
            <a:r>
              <a:rPr lang="en-US" sz="1600" dirty="0"/>
              <a:t>, &amp; Pressley, 1999</a:t>
            </a:r>
            <a:r>
              <a:rPr lang="en-US" sz="1600" dirty="0" smtClean="0"/>
              <a:t>)</a:t>
            </a:r>
            <a:endParaRPr lang="en-US" sz="1800" b="1" dirty="0" smtClean="0"/>
          </a:p>
          <a:p>
            <a:pPr lvl="1"/>
            <a:r>
              <a:rPr lang="en-US" sz="1600" dirty="0" smtClean="0"/>
              <a:t>Teachers </a:t>
            </a:r>
            <a:r>
              <a:rPr lang="en-US" sz="1600" dirty="0"/>
              <a:t>must work collaboratively rather than in </a:t>
            </a:r>
            <a:r>
              <a:rPr lang="en-US" sz="1600" dirty="0" smtClean="0"/>
              <a:t>isolation. </a:t>
            </a:r>
            <a:r>
              <a:rPr lang="en-US" sz="1600" dirty="0"/>
              <a:t>(Hattie, 2012 ; </a:t>
            </a:r>
            <a:r>
              <a:rPr lang="en-US" sz="1600" dirty="0" err="1"/>
              <a:t>Fullan</a:t>
            </a:r>
            <a:r>
              <a:rPr lang="en-US" sz="1600" dirty="0"/>
              <a:t>, 1993; Newman &amp; </a:t>
            </a:r>
            <a:r>
              <a:rPr lang="en-US" sz="1600" dirty="0" err="1"/>
              <a:t>Wehlage</a:t>
            </a:r>
            <a:r>
              <a:rPr lang="en-US" sz="1600" dirty="0"/>
              <a:t>, 1995) </a:t>
            </a:r>
          </a:p>
          <a:p>
            <a:pPr lvl="1"/>
            <a:r>
              <a:rPr lang="en-US" sz="1600" dirty="0"/>
              <a:t>Collective commitment (</a:t>
            </a:r>
            <a:r>
              <a:rPr lang="en-US" sz="1600" dirty="0" err="1"/>
              <a:t>Lezotte</a:t>
            </a:r>
            <a:r>
              <a:rPr lang="en-US" sz="1600" dirty="0"/>
              <a:t>, 1991; Kouzes &amp; Posner, 1996)</a:t>
            </a:r>
          </a:p>
          <a:p>
            <a:pPr marL="0" indent="0">
              <a:buNone/>
            </a:pPr>
            <a:endParaRPr lang="en-US" sz="1600" dirty="0" smtClean="0"/>
          </a:p>
          <a:p>
            <a:pPr lvl="1"/>
            <a:endParaRPr lang="en-US" sz="1400" dirty="0"/>
          </a:p>
        </p:txBody>
      </p:sp>
    </p:spTree>
    <p:extLst>
      <p:ext uri="{BB962C8B-B14F-4D97-AF65-F5344CB8AC3E}">
        <p14:creationId xmlns:p14="http://schemas.microsoft.com/office/powerpoint/2010/main" val="281299566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rgbClr val="12A89D"/>
                </a:solidFill>
              </a:rPr>
              <a:t>Supporting Research</a:t>
            </a:r>
            <a:endParaRPr lang="en-US" dirty="0"/>
          </a:p>
        </p:txBody>
      </p:sp>
      <p:sp>
        <p:nvSpPr>
          <p:cNvPr id="3" name="Subtitle 2"/>
          <p:cNvSpPr>
            <a:spLocks noGrp="1"/>
          </p:cNvSpPr>
          <p:nvPr>
            <p:ph type="subTitle" idx="1"/>
          </p:nvPr>
        </p:nvSpPr>
        <p:spPr>
          <a:xfrm>
            <a:off x="749300" y="2889021"/>
            <a:ext cx="10629900" cy="3702279"/>
          </a:xfrm>
        </p:spPr>
        <p:txBody>
          <a:bodyPr/>
          <a:lstStyle/>
          <a:p>
            <a:pPr algn="l"/>
            <a:r>
              <a:rPr lang="en-US" sz="1800" b="1" dirty="0" smtClean="0"/>
              <a:t>Classroom Management Focused on Learning: </a:t>
            </a:r>
            <a:r>
              <a:rPr lang="en-US" sz="1800" dirty="0" smtClean="0"/>
              <a:t>Engaged students are partners.</a:t>
            </a:r>
          </a:p>
          <a:p>
            <a:pPr marL="742950" lvl="2" indent="-285750" algn="l">
              <a:spcBef>
                <a:spcPts val="1000"/>
              </a:spcBef>
              <a:buFont typeface="Arial" panose="020B0604020202020204" pitchFamily="34" charset="0"/>
              <a:buChar char="•"/>
            </a:pPr>
            <a:r>
              <a:rPr lang="en-US" sz="1600" dirty="0" smtClean="0"/>
              <a:t>At </a:t>
            </a:r>
            <a:r>
              <a:rPr lang="en-US" sz="1600" dirty="0"/>
              <a:t>all public school grade levels, effective classroom management has been recognized as a crucial element in effective teaching. If a teacher cannot obtain students' cooperation and involve them in instructional activities, it is unlikely that effective teaching will take place ... In addition, poor management wastes class time, reduces students' time on task and detracts from the quality of the learning environment. </a:t>
            </a:r>
            <a:r>
              <a:rPr lang="en-US" sz="1600" dirty="0" smtClean="0"/>
              <a:t>(</a:t>
            </a:r>
            <a:r>
              <a:rPr lang="en-US" sz="1600" dirty="0"/>
              <a:t>Edmund Emmer, Julie Sanford, Barbara Clements, and Jeanne </a:t>
            </a:r>
            <a:r>
              <a:rPr lang="en-US" sz="1600" dirty="0" smtClean="0"/>
              <a:t>Martin, 1982)</a:t>
            </a:r>
          </a:p>
          <a:p>
            <a:pPr marL="742950" lvl="2" indent="-285750" algn="l">
              <a:spcBef>
                <a:spcPts val="1000"/>
              </a:spcBef>
              <a:buFont typeface="Arial" panose="020B0604020202020204" pitchFamily="34" charset="0"/>
              <a:buChar char="•"/>
            </a:pPr>
            <a:endParaRPr lang="en-US" sz="1600" dirty="0"/>
          </a:p>
          <a:p>
            <a:pPr marL="0" lvl="1" algn="l">
              <a:spcBef>
                <a:spcPts val="1000"/>
              </a:spcBef>
            </a:pPr>
            <a:r>
              <a:rPr lang="en-US" sz="1800" b="1" dirty="0" smtClean="0"/>
              <a:t>Collective Responsibility for Every Child’s Success: </a:t>
            </a:r>
            <a:r>
              <a:rPr lang="en-US" sz="1800" dirty="0" smtClean="0"/>
              <a:t>“We each feel they are all </a:t>
            </a:r>
            <a:r>
              <a:rPr lang="en-US" sz="1800" i="1" dirty="0" smtClean="0"/>
              <a:t>our</a:t>
            </a:r>
            <a:r>
              <a:rPr lang="en-US" sz="1800" dirty="0" smtClean="0"/>
              <a:t> kids.”</a:t>
            </a:r>
            <a:endParaRPr lang="en-US" sz="1800" dirty="0"/>
          </a:p>
          <a:p>
            <a:pPr marL="800100" lvl="1" indent="-342900" algn="l">
              <a:buFont typeface="Arial" panose="020B0604020202020204" pitchFamily="34" charset="0"/>
              <a:buChar char="•"/>
            </a:pPr>
            <a:r>
              <a:rPr lang="en-US" sz="1600" dirty="0"/>
              <a:t>Targeted Interventions (Hattie, 2012)</a:t>
            </a:r>
          </a:p>
          <a:p>
            <a:pPr marL="800100" lvl="1" indent="-342900" algn="l">
              <a:buFont typeface="Arial" panose="020B0604020202020204" pitchFamily="34" charset="0"/>
              <a:buChar char="•"/>
            </a:pPr>
            <a:r>
              <a:rPr lang="en-US" sz="1600" dirty="0"/>
              <a:t>S</a:t>
            </a:r>
            <a:r>
              <a:rPr lang="en-US" sz="1600" dirty="0" smtClean="0"/>
              <a:t>upplemental </a:t>
            </a:r>
            <a:r>
              <a:rPr lang="en-US" sz="1600" dirty="0"/>
              <a:t>interventions delivered in small groups for 20 to 30 minutes daily (Vaughn, </a:t>
            </a:r>
            <a:r>
              <a:rPr lang="en-US" sz="1600" dirty="0" err="1"/>
              <a:t>Wanzek</a:t>
            </a:r>
            <a:r>
              <a:rPr lang="en-US" sz="1600" dirty="0"/>
              <a:t>, </a:t>
            </a:r>
            <a:r>
              <a:rPr lang="en-US" sz="1600" dirty="0" err="1"/>
              <a:t>Linan</a:t>
            </a:r>
            <a:r>
              <a:rPr lang="en-US" sz="1600" dirty="0"/>
              <a:t>-Thompson, &amp; Murray, 2007</a:t>
            </a:r>
            <a:r>
              <a:rPr lang="en-US" sz="1600" dirty="0" smtClean="0"/>
              <a:t>)</a:t>
            </a:r>
          </a:p>
          <a:p>
            <a:pPr marL="800100" lvl="1" indent="-342900" algn="l">
              <a:buFont typeface="Arial" panose="020B0604020202020204" pitchFamily="34" charset="0"/>
              <a:buChar char="•"/>
            </a:pPr>
            <a:r>
              <a:rPr lang="en-US" sz="1600" dirty="0"/>
              <a:t>Use an intervention with at least three components that are different from Tiers 1 and </a:t>
            </a:r>
            <a:r>
              <a:rPr lang="en-US" sz="1600" dirty="0" smtClean="0"/>
              <a:t>2 (Swanson </a:t>
            </a:r>
            <a:r>
              <a:rPr lang="en-US" sz="1600" dirty="0"/>
              <a:t>&amp; </a:t>
            </a:r>
            <a:r>
              <a:rPr lang="en-US" sz="1600" dirty="0" err="1" smtClean="0"/>
              <a:t>Sachse</a:t>
            </a:r>
            <a:r>
              <a:rPr lang="en-US" sz="1600" dirty="0" smtClean="0"/>
              <a:t>-Lee, 2000</a:t>
            </a:r>
            <a:r>
              <a:rPr lang="en-US" sz="1600" dirty="0"/>
              <a:t>)</a:t>
            </a:r>
          </a:p>
          <a:p>
            <a:pPr algn="l"/>
            <a:endParaRPr lang="en-US" sz="1600" dirty="0"/>
          </a:p>
          <a:p>
            <a:pPr marL="742950" lvl="1" indent="-285750" algn="l">
              <a:buFont typeface="Arial" panose="020B0604020202020204" pitchFamily="34" charset="0"/>
              <a:buChar char="•"/>
            </a:pPr>
            <a:endParaRPr lang="en-US" sz="1400" dirty="0" smtClean="0"/>
          </a:p>
          <a:p>
            <a:pPr marL="342900" indent="-342900" algn="l">
              <a:buAutoNum type="arabicPeriod" startAt="5"/>
            </a:pPr>
            <a:endParaRPr lang="en-US" sz="1800" dirty="0"/>
          </a:p>
        </p:txBody>
      </p:sp>
    </p:spTree>
    <p:extLst>
      <p:ext uri="{BB962C8B-B14F-4D97-AF65-F5344CB8AC3E}">
        <p14:creationId xmlns:p14="http://schemas.microsoft.com/office/powerpoint/2010/main" val="323876994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7624" y="1528829"/>
            <a:ext cx="3590167" cy="5047562"/>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0706" y="1528829"/>
            <a:ext cx="2757075" cy="5062699"/>
          </a:xfrm>
          <a:prstGeom prst="rect">
            <a:avLst/>
          </a:prstGeom>
        </p:spPr>
      </p:pic>
      <p:sp>
        <p:nvSpPr>
          <p:cNvPr id="8" name="Title 1"/>
          <p:cNvSpPr txBox="1">
            <a:spLocks/>
          </p:cNvSpPr>
          <p:nvPr/>
        </p:nvSpPr>
        <p:spPr>
          <a:xfrm>
            <a:off x="4875860" y="115326"/>
            <a:ext cx="8766929" cy="769001"/>
          </a:xfrm>
          <a:prstGeom prst="rect">
            <a:avLst/>
          </a:prstGeom>
        </p:spPr>
        <p:txBody>
          <a:bodyPr/>
          <a:lst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dirty="0" smtClean="0">
                <a:solidFill>
                  <a:schemeClr val="bg1"/>
                </a:solidFill>
              </a:rPr>
              <a:t>REGION 3</a:t>
            </a:r>
            <a:endParaRPr lang="en-US" sz="7200" dirty="0">
              <a:solidFill>
                <a:schemeClr val="bg1"/>
              </a:solidFill>
            </a:endParaRPr>
          </a:p>
        </p:txBody>
      </p:sp>
    </p:spTree>
    <p:extLst>
      <p:ext uri="{BB962C8B-B14F-4D97-AF65-F5344CB8AC3E}">
        <p14:creationId xmlns:p14="http://schemas.microsoft.com/office/powerpoint/2010/main" val="41822772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3568" y="1853420"/>
            <a:ext cx="9044940" cy="769001"/>
          </a:xfrm>
        </p:spPr>
        <p:txBody>
          <a:bodyPr/>
          <a:lstStyle/>
          <a:p>
            <a:r>
              <a:rPr lang="en-US" dirty="0" smtClean="0"/>
              <a:t>Limitations</a:t>
            </a:r>
            <a:endParaRPr lang="en-US" dirty="0"/>
          </a:p>
        </p:txBody>
      </p:sp>
      <p:sp>
        <p:nvSpPr>
          <p:cNvPr id="3" name="Content Placeholder 2"/>
          <p:cNvSpPr>
            <a:spLocks noGrp="1"/>
          </p:cNvSpPr>
          <p:nvPr>
            <p:ph idx="1"/>
          </p:nvPr>
        </p:nvSpPr>
        <p:spPr>
          <a:xfrm>
            <a:off x="1333049" y="3531869"/>
            <a:ext cx="9525978" cy="3326131"/>
          </a:xfrm>
        </p:spPr>
        <p:txBody>
          <a:bodyPr/>
          <a:lstStyle/>
          <a:p>
            <a:r>
              <a:rPr lang="en-US" dirty="0" smtClean="0"/>
              <a:t>Schools were identified based on one year of MEAP data</a:t>
            </a:r>
          </a:p>
          <a:p>
            <a:pPr marL="0" indent="0">
              <a:buNone/>
            </a:pPr>
            <a:endParaRPr lang="en-US" dirty="0" smtClean="0"/>
          </a:p>
          <a:p>
            <a:r>
              <a:rPr lang="en-US" dirty="0" smtClean="0"/>
              <a:t>Sample size was 5 of 14 possible “green” schools</a:t>
            </a:r>
          </a:p>
          <a:p>
            <a:pPr marL="0" indent="0">
              <a:buNone/>
            </a:pPr>
            <a:endParaRPr lang="en-US" dirty="0" smtClean="0"/>
          </a:p>
          <a:p>
            <a:r>
              <a:rPr lang="en-US" dirty="0" smtClean="0"/>
              <a:t>Only reading performance was examined</a:t>
            </a:r>
            <a:endParaRPr lang="en-US" dirty="0"/>
          </a:p>
        </p:txBody>
      </p:sp>
    </p:spTree>
    <p:extLst>
      <p:ext uri="{BB962C8B-B14F-4D97-AF65-F5344CB8AC3E}">
        <p14:creationId xmlns:p14="http://schemas.microsoft.com/office/powerpoint/2010/main" val="36483317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futurePREP">
      <a:dk1>
        <a:sysClr val="windowText" lastClr="000000"/>
      </a:dk1>
      <a:lt1>
        <a:sysClr val="window" lastClr="FFFFFF"/>
      </a:lt1>
      <a:dk2>
        <a:srgbClr val="44546A"/>
      </a:dk2>
      <a:lt2>
        <a:srgbClr val="E7E6E6"/>
      </a:lt2>
      <a:accent1>
        <a:srgbClr val="07A1C5"/>
      </a:accent1>
      <a:accent2>
        <a:srgbClr val="ED7D31"/>
      </a:accent2>
      <a:accent3>
        <a:srgbClr val="92D050"/>
      </a:accent3>
      <a:accent4>
        <a:srgbClr val="FFC000"/>
      </a:accent4>
      <a:accent5>
        <a:srgbClr val="4472C4"/>
      </a:accent5>
      <a:accent6>
        <a:srgbClr val="70AD47"/>
      </a:accent6>
      <a:hlink>
        <a:srgbClr val="0563C1"/>
      </a:hlink>
      <a:folHlink>
        <a:srgbClr val="3399B1"/>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1109</TotalTime>
  <Words>3509</Words>
  <Application>Microsoft Office PowerPoint</Application>
  <PresentationFormat>Widescreen</PresentationFormat>
  <Paragraphs>532</Paragraphs>
  <Slides>82</Slides>
  <Notes>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82</vt:i4>
      </vt:variant>
    </vt:vector>
  </HeadingPairs>
  <TitlesOfParts>
    <vt:vector size="89" baseType="lpstr">
      <vt:lpstr>Arial</vt:lpstr>
      <vt:lpstr>Arial Black</vt:lpstr>
      <vt:lpstr>Calibri</vt:lpstr>
      <vt:lpstr>Calibri Light</vt:lpstr>
      <vt:lpstr>Office Theme</vt:lpstr>
      <vt:lpstr>1_Custom Design</vt:lpstr>
      <vt:lpstr>Custom Design</vt:lpstr>
      <vt:lpstr>PowerPoint Presentation</vt:lpstr>
      <vt:lpstr>The Purpose of RNN</vt:lpstr>
      <vt:lpstr>PowerPoint Presentation</vt:lpstr>
      <vt:lpstr>Fall 2012 Region 3  MEAP vs. Poverty</vt:lpstr>
      <vt:lpstr>PowerPoint Presentation</vt:lpstr>
      <vt:lpstr>Field Study Team</vt:lpstr>
      <vt:lpstr>Our Field Study Process (in a nutshell)</vt:lpstr>
      <vt:lpstr>Why the Action Research Model?</vt:lpstr>
      <vt:lpstr>Limitations</vt:lpstr>
      <vt:lpstr>Opportunities for Further Study</vt:lpstr>
      <vt:lpstr>For Today</vt:lpstr>
      <vt:lpstr>Caution!</vt:lpstr>
      <vt:lpstr>PowerPoint Presentation</vt:lpstr>
      <vt:lpstr>North Godwin Elementary Demographics</vt:lpstr>
      <vt:lpstr>Emergent Themes</vt:lpstr>
      <vt:lpstr>Courageous Principal</vt:lpstr>
      <vt:lpstr>Layers of Support</vt:lpstr>
      <vt:lpstr>Student Centered Instruction</vt:lpstr>
      <vt:lpstr>We Are Family</vt:lpstr>
      <vt:lpstr>Data Makes Sense to Teachers and Students</vt:lpstr>
      <vt:lpstr>Education is Not Just a Profession, It’s a Calling</vt:lpstr>
      <vt:lpstr>All Hands on Deck!</vt:lpstr>
      <vt:lpstr>Lakeshore Elementary West Ottawa Public Schools</vt:lpstr>
      <vt:lpstr>Lakeshore Demographics</vt:lpstr>
      <vt:lpstr>MEAP Scores</vt:lpstr>
      <vt:lpstr>Emergent Themes</vt:lpstr>
      <vt:lpstr>Leadership Sets the Destination and Walks with the Staff Toward That Destination</vt:lpstr>
      <vt:lpstr>Tight Schedule/Flexible Instruction</vt:lpstr>
      <vt:lpstr>Doing Something with Data</vt:lpstr>
      <vt:lpstr>Supported and Guaranteed Interventions</vt:lpstr>
      <vt:lpstr>Parent Volunteers</vt:lpstr>
      <vt:lpstr>Culture of Professional Pride</vt:lpstr>
      <vt:lpstr>Brown Elementary Byron Center Public Schools</vt:lpstr>
      <vt:lpstr>Brown Elementary Demographics</vt:lpstr>
      <vt:lpstr>Emergent Themes</vt:lpstr>
      <vt:lpstr>Intentional Leadership</vt:lpstr>
      <vt:lpstr>Give Them What They Need</vt:lpstr>
      <vt:lpstr>Joy</vt:lpstr>
      <vt:lpstr>Shared High Expectations</vt:lpstr>
      <vt:lpstr>Common, Consistent,  Focused Instruction</vt:lpstr>
      <vt:lpstr>Continuous Improvement,  Circling Back and Reflection</vt:lpstr>
      <vt:lpstr>Coit Creative Arts Academy Grand Rapids Public Schools</vt:lpstr>
      <vt:lpstr>Coit Demographics</vt:lpstr>
      <vt:lpstr>Emergent Themes</vt:lpstr>
      <vt:lpstr>Theme School</vt:lpstr>
      <vt:lpstr>Year-round School</vt:lpstr>
      <vt:lpstr>Focused on Individual  Student Growth</vt:lpstr>
      <vt:lpstr>Culture of Self and Mutual Accountability Among Teaching Staff</vt:lpstr>
      <vt:lpstr>Kids Can!</vt:lpstr>
      <vt:lpstr>We Must!</vt:lpstr>
      <vt:lpstr>Literacy Focus</vt:lpstr>
      <vt:lpstr>On Fire!</vt:lpstr>
      <vt:lpstr>Extensive Wrap-Around Supports</vt:lpstr>
      <vt:lpstr>Sunfield Elementary Lakewood Public Schools</vt:lpstr>
      <vt:lpstr>Sunfield Elementary Demographics</vt:lpstr>
      <vt:lpstr>Emergent Themes</vt:lpstr>
      <vt:lpstr>26 Year Commitment to “Structured Language”</vt:lpstr>
      <vt:lpstr>Loose/Tight Leadership</vt:lpstr>
      <vt:lpstr>High Expectations from Staff</vt:lpstr>
      <vt:lpstr>No Magic Tricks…We’re Reading</vt:lpstr>
      <vt:lpstr>Few Irons in the Fire</vt:lpstr>
      <vt:lpstr>Let’s Talk</vt:lpstr>
      <vt:lpstr>Be Safe, Be Nice, Work Hard</vt:lpstr>
      <vt:lpstr>Goal Oriented Readers</vt:lpstr>
      <vt:lpstr>Assessment to Progress Monitor</vt:lpstr>
      <vt:lpstr>Staff Longevity</vt:lpstr>
      <vt:lpstr>Study Findings</vt:lpstr>
      <vt:lpstr>Uncompromising Focus on Reading: Everything Revolves Around Reading</vt:lpstr>
      <vt:lpstr> Relevant Data Used Deeply: Staff &amp; Students Live the Data</vt:lpstr>
      <vt:lpstr>Shared Leadership, Sustained Commitment: Principals define the “What,” teachers define the “How.”</vt:lpstr>
      <vt:lpstr>Classroom Management Focused on Student Learning: Engaged students are partners.</vt:lpstr>
      <vt:lpstr>Collective Responsibility for Every Child’s Success: “We each feel they are all our kids.”</vt:lpstr>
      <vt:lpstr>PowerPoint Presentation</vt:lpstr>
      <vt:lpstr>PowerPoint Presentation</vt:lpstr>
      <vt:lpstr>PowerPoint Presentation</vt:lpstr>
      <vt:lpstr>PowerPoint Presentation</vt:lpstr>
      <vt:lpstr>PowerPoint Presentation</vt:lpstr>
      <vt:lpstr>PowerPoint Presentation</vt:lpstr>
      <vt:lpstr>Supporting Research</vt:lpstr>
      <vt:lpstr>Supporting Research</vt:lpstr>
      <vt:lpstr>Supporting Research</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Ready</dc:creator>
  <cp:lastModifiedBy>Bill Smith</cp:lastModifiedBy>
  <cp:revision>119</cp:revision>
  <dcterms:created xsi:type="dcterms:W3CDTF">2013-09-18T19:28:14Z</dcterms:created>
  <dcterms:modified xsi:type="dcterms:W3CDTF">2015-04-21T20:37:32Z</dcterms:modified>
</cp:coreProperties>
</file>