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  <p:sldMasterId id="2147483697" r:id="rId2"/>
  </p:sldMasterIdLst>
  <p:notesMasterIdLst>
    <p:notesMasterId r:id="rId33"/>
  </p:notesMasterIdLst>
  <p:sldIdLst>
    <p:sldId id="256" r:id="rId3"/>
    <p:sldId id="257" r:id="rId4"/>
    <p:sldId id="286" r:id="rId5"/>
    <p:sldId id="290" r:id="rId6"/>
    <p:sldId id="309" r:id="rId7"/>
    <p:sldId id="289" r:id="rId8"/>
    <p:sldId id="287" r:id="rId9"/>
    <p:sldId id="310" r:id="rId10"/>
    <p:sldId id="311" r:id="rId11"/>
    <p:sldId id="281" r:id="rId12"/>
    <p:sldId id="268" r:id="rId13"/>
    <p:sldId id="312" r:id="rId14"/>
    <p:sldId id="313" r:id="rId15"/>
    <p:sldId id="288" r:id="rId16"/>
    <p:sldId id="291" r:id="rId17"/>
    <p:sldId id="292" r:id="rId18"/>
    <p:sldId id="293" r:id="rId19"/>
    <p:sldId id="294" r:id="rId20"/>
    <p:sldId id="295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434" autoAdjust="0"/>
  </p:normalViewPr>
  <p:slideViewPr>
    <p:cSldViewPr snapToGrid="0">
      <p:cViewPr varScale="1">
        <p:scale>
          <a:sx n="77" d="100"/>
          <a:sy n="77" d="100"/>
        </p:scale>
        <p:origin x="9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b="0" dirty="0" smtClean="0">
                <a:latin typeface="+mj-lt"/>
              </a:rPr>
              <a:t>Great</a:t>
            </a:r>
            <a:r>
              <a:rPr lang="en-US" sz="2400" b="0" baseline="0" dirty="0" smtClean="0">
                <a:latin typeface="+mj-lt"/>
              </a:rPr>
              <a:t> Start Readiness Program 2014-2015</a:t>
            </a:r>
          </a:p>
          <a:p>
            <a:pPr>
              <a:defRPr/>
            </a:pPr>
            <a:r>
              <a:rPr lang="en-US" sz="2400" b="0" baseline="0" dirty="0" smtClean="0">
                <a:latin typeface="+mj-lt"/>
              </a:rPr>
              <a:t>Fall to Winter Growth </a:t>
            </a:r>
            <a:endParaRPr lang="en-US" sz="2400" b="0" dirty="0">
              <a:latin typeface="+mj-lt"/>
            </a:endParaRPr>
          </a:p>
        </c:rich>
      </c:tx>
      <c:layout>
        <c:manualLayout>
          <c:xMode val="edge"/>
          <c:yMode val="edge"/>
          <c:x val="0.31497258510970222"/>
          <c:y val="8.0774545205919441E-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'FW14-15 4yr'!$A$2</c:f>
              <c:strCache>
                <c:ptCount val="1"/>
                <c:pt idx="0">
                  <c:v>Social-Emotional</c:v>
                </c:pt>
              </c:strCache>
            </c:strRef>
          </c:tx>
          <c:spPr>
            <a:solidFill>
              <a:srgbClr val="FFFF66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4yr'!$B$2:$E$2</c:f>
              <c:numCache>
                <c:formatCode>0%</c:formatCode>
                <c:ptCount val="4"/>
                <c:pt idx="0">
                  <c:v>0.67200000000000004</c:v>
                </c:pt>
                <c:pt idx="1">
                  <c:v>0.33</c:v>
                </c:pt>
                <c:pt idx="2">
                  <c:v>0.224</c:v>
                </c:pt>
                <c:pt idx="3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'FW14-15 4yr'!$A$3</c:f>
              <c:strCache>
                <c:ptCount val="1"/>
                <c:pt idx="0">
                  <c:v>Physical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4yr'!$B$3:$E$3</c:f>
              <c:numCache>
                <c:formatCode>0%</c:formatCode>
                <c:ptCount val="4"/>
                <c:pt idx="0">
                  <c:v>0.51400000000000001</c:v>
                </c:pt>
                <c:pt idx="1">
                  <c:v>0.49</c:v>
                </c:pt>
                <c:pt idx="2">
                  <c:v>0.17199999999999999</c:v>
                </c:pt>
                <c:pt idx="3">
                  <c:v>0.83</c:v>
                </c:pt>
              </c:numCache>
            </c:numRef>
          </c:val>
        </c:ser>
        <c:ser>
          <c:idx val="2"/>
          <c:order val="2"/>
          <c:tx>
            <c:strRef>
              <c:f>'FW14-15 4yr'!$A$4</c:f>
              <c:strCache>
                <c:ptCount val="1"/>
                <c:pt idx="0">
                  <c:v>Language</c:v>
                </c:pt>
              </c:strCache>
            </c:strRef>
          </c:tx>
          <c:spPr>
            <a:solidFill>
              <a:srgbClr val="8EB4E3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4yr'!$B$4:$E$4</c:f>
              <c:numCache>
                <c:formatCode>0%</c:formatCode>
                <c:ptCount val="4"/>
                <c:pt idx="0">
                  <c:v>0.57799999999999996</c:v>
                </c:pt>
                <c:pt idx="1">
                  <c:v>0.42</c:v>
                </c:pt>
                <c:pt idx="2">
                  <c:v>0.24299999999999999</c:v>
                </c:pt>
                <c:pt idx="3">
                  <c:v>0.76</c:v>
                </c:pt>
              </c:numCache>
            </c:numRef>
          </c:val>
        </c:ser>
        <c:ser>
          <c:idx val="3"/>
          <c:order val="3"/>
          <c:tx>
            <c:strRef>
              <c:f>'FW14-15 4yr'!$A$5</c:f>
              <c:strCache>
                <c:ptCount val="1"/>
                <c:pt idx="0">
                  <c:v>Cognitive</c:v>
                </c:pt>
              </c:strCache>
            </c:strRef>
          </c:tx>
          <c:spPr>
            <a:solidFill>
              <a:srgbClr val="C76361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4yr'!$B$5:$E$5</c:f>
              <c:numCache>
                <c:formatCode>0%</c:formatCode>
                <c:ptCount val="4"/>
                <c:pt idx="0">
                  <c:v>0.65400000000000003</c:v>
                </c:pt>
                <c:pt idx="1">
                  <c:v>0.35</c:v>
                </c:pt>
                <c:pt idx="2">
                  <c:v>0.20100000000000001</c:v>
                </c:pt>
                <c:pt idx="3">
                  <c:v>0.8</c:v>
                </c:pt>
              </c:numCache>
            </c:numRef>
          </c:val>
        </c:ser>
        <c:ser>
          <c:idx val="4"/>
          <c:order val="4"/>
          <c:tx>
            <c:strRef>
              <c:f>'FW14-15 4yr'!$A$6</c:f>
              <c:strCache>
                <c:ptCount val="1"/>
                <c:pt idx="0">
                  <c:v>Literacy</c:v>
                </c:pt>
              </c:strCache>
            </c:strRef>
          </c:tx>
          <c:spPr>
            <a:solidFill>
              <a:srgbClr val="B9CDE5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4yr'!$B$6:$E$6</c:f>
              <c:numCache>
                <c:formatCode>0%</c:formatCode>
                <c:ptCount val="4"/>
                <c:pt idx="0">
                  <c:v>0.63200000000000001</c:v>
                </c:pt>
                <c:pt idx="1">
                  <c:v>0.37</c:v>
                </c:pt>
                <c:pt idx="2">
                  <c:v>0.13700000000000001</c:v>
                </c:pt>
                <c:pt idx="3">
                  <c:v>0.86</c:v>
                </c:pt>
              </c:numCache>
            </c:numRef>
          </c:val>
        </c:ser>
        <c:ser>
          <c:idx val="5"/>
          <c:order val="5"/>
          <c:tx>
            <c:strRef>
              <c:f>'FW14-15 4yr'!$A$7</c:f>
              <c:strCache>
                <c:ptCount val="1"/>
                <c:pt idx="0">
                  <c:v>Mathematics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'FW14-15 4yr'!$B$1:$E$1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4yr'!$B$7:$E$7</c:f>
              <c:numCache>
                <c:formatCode>0%</c:formatCode>
                <c:ptCount val="4"/>
                <c:pt idx="0">
                  <c:v>0.86199999999999999</c:v>
                </c:pt>
                <c:pt idx="1">
                  <c:v>0.14000000000000001</c:v>
                </c:pt>
                <c:pt idx="2">
                  <c:v>0.46500000000000002</c:v>
                </c:pt>
                <c:pt idx="3">
                  <c:v>0.53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7766640"/>
        <c:axId val="697768816"/>
      </c:barChart>
      <c:catAx>
        <c:axId val="6977666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697768816"/>
        <c:crosses val="autoZero"/>
        <c:auto val="1"/>
        <c:lblAlgn val="ctr"/>
        <c:lblOffset val="100"/>
        <c:noMultiLvlLbl val="0"/>
      </c:catAx>
      <c:valAx>
        <c:axId val="697768816"/>
        <c:scaling>
          <c:orientation val="minMax"/>
          <c:max val="1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6977666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b="0" dirty="0" smtClean="0">
                <a:latin typeface="+mj-lt"/>
              </a:rPr>
              <a:t>Great</a:t>
            </a:r>
            <a:r>
              <a:rPr lang="en-US" sz="2400" b="0" baseline="0" dirty="0" smtClean="0">
                <a:latin typeface="+mj-lt"/>
              </a:rPr>
              <a:t> Start Readiness Program 2014-2015</a:t>
            </a:r>
          </a:p>
          <a:p>
            <a:pPr>
              <a:defRPr/>
            </a:pPr>
            <a:r>
              <a:rPr lang="en-US" sz="2400" b="0" baseline="0" dirty="0" smtClean="0">
                <a:latin typeface="+mj-lt"/>
              </a:rPr>
              <a:t>Math Data</a:t>
            </a:r>
            <a:endParaRPr lang="en-US" sz="2400" b="0" dirty="0">
              <a:latin typeface="+mj-lt"/>
            </a:endParaRP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'FW14-15 4yr FD'!$A$2</c:f>
              <c:strCache>
                <c:ptCount val="1"/>
                <c:pt idx="0">
                  <c:v>Numbers</c:v>
                </c:pt>
              </c:strCache>
            </c:strRef>
          </c:tx>
          <c:spPr>
            <a:solidFill>
              <a:srgbClr val="FFFF66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FD'!$B$2:$E$2</c:f>
              <c:numCache>
                <c:formatCode>0%</c:formatCode>
                <c:ptCount val="4"/>
                <c:pt idx="0">
                  <c:v>0.8</c:v>
                </c:pt>
                <c:pt idx="1">
                  <c:v>0.2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</c:ser>
        <c:ser>
          <c:idx val="1"/>
          <c:order val="1"/>
          <c:tx>
            <c:strRef>
              <c:f>'FW14-15 4yr FD'!$A$3</c:f>
              <c:strCache>
                <c:ptCount val="1"/>
                <c:pt idx="0">
                  <c:v>Spacial Reasoning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FD'!$B$3:$E$3</c:f>
              <c:numCache>
                <c:formatCode>0%</c:formatCode>
                <c:ptCount val="4"/>
                <c:pt idx="0">
                  <c:v>0.85</c:v>
                </c:pt>
                <c:pt idx="1">
                  <c:v>0.15</c:v>
                </c:pt>
                <c:pt idx="2">
                  <c:v>0.48</c:v>
                </c:pt>
                <c:pt idx="3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'FW14-15 4yr FD'!$A$4</c:f>
              <c:strCache>
                <c:ptCount val="1"/>
                <c:pt idx="0">
                  <c:v>Compares/Measures</c:v>
                </c:pt>
              </c:strCache>
            </c:strRef>
          </c:tx>
          <c:spPr>
            <a:solidFill>
              <a:srgbClr val="8EB4E3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FD'!$B$4:$E$4</c:f>
              <c:numCache>
                <c:formatCode>0%</c:formatCode>
                <c:ptCount val="4"/>
                <c:pt idx="0">
                  <c:v>0.57999999999999996</c:v>
                </c:pt>
                <c:pt idx="1">
                  <c:v>0.42</c:v>
                </c:pt>
                <c:pt idx="2">
                  <c:v>0.26</c:v>
                </c:pt>
                <c:pt idx="3">
                  <c:v>0.74</c:v>
                </c:pt>
              </c:numCache>
            </c:numRef>
          </c:val>
        </c:ser>
        <c:ser>
          <c:idx val="3"/>
          <c:order val="3"/>
          <c:tx>
            <c:strRef>
              <c:f>'FW14-15 4yr FD'!$A$5</c:f>
              <c:strCache>
                <c:ptCount val="1"/>
                <c:pt idx="0">
                  <c:v>Patterns </c:v>
                </c:pt>
              </c:strCache>
            </c:strRef>
          </c:tx>
          <c:spPr>
            <a:solidFill>
              <a:srgbClr val="C76361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FD'!$B$5:$E$5</c:f>
              <c:numCache>
                <c:formatCode>0%</c:formatCode>
                <c:ptCount val="4"/>
                <c:pt idx="0">
                  <c:v>0.4</c:v>
                </c:pt>
                <c:pt idx="1">
                  <c:v>0.6</c:v>
                </c:pt>
                <c:pt idx="2">
                  <c:v>0.16</c:v>
                </c:pt>
                <c:pt idx="3">
                  <c:v>0.84</c:v>
                </c:pt>
              </c:numCache>
            </c:numRef>
          </c:val>
        </c:ser>
        <c:ser>
          <c:idx val="4"/>
          <c:order val="4"/>
          <c:tx>
            <c:strRef>
              <c:f>'FW14-15 4yr FD'!$A$6</c:f>
              <c:strCache>
                <c:ptCount val="1"/>
              </c:strCache>
            </c:strRef>
          </c:tx>
          <c:spPr>
            <a:solidFill>
              <a:srgbClr val="B9CDE5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FD'!$B$6:$E$6</c:f>
              <c:numCache>
                <c:formatCode>General</c:formatCode>
                <c:ptCount val="4"/>
              </c:numCache>
            </c:numRef>
          </c:val>
        </c:ser>
        <c:ser>
          <c:idx val="5"/>
          <c:order val="5"/>
          <c:tx>
            <c:strRef>
              <c:f>'FW14-15 4yr FD'!$A$7</c:f>
              <c:strCache>
                <c:ptCount val="1"/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'FW14-15 4yr FD'!$B$1:$E$1</c:f>
              <c:strCache>
                <c:ptCount val="4"/>
                <c:pt idx="0">
                  <c:v>Fall Below</c:v>
                </c:pt>
                <c:pt idx="1">
                  <c:v>Fall Meeting/Exceeding</c:v>
                </c:pt>
                <c:pt idx="2">
                  <c:v>Winter Below</c:v>
                </c:pt>
                <c:pt idx="3">
                  <c:v>Winter Meeting/Exceeding</c:v>
                </c:pt>
              </c:strCache>
            </c:strRef>
          </c:cat>
          <c:val>
            <c:numRef>
              <c:f>'FW14-15 4yr FD'!$B$7:$E$7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7767728"/>
        <c:axId val="697761744"/>
      </c:barChart>
      <c:catAx>
        <c:axId val="6977677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697761744"/>
        <c:crosses val="autoZero"/>
        <c:auto val="1"/>
        <c:lblAlgn val="ctr"/>
        <c:lblOffset val="100"/>
        <c:noMultiLvlLbl val="0"/>
      </c:catAx>
      <c:valAx>
        <c:axId val="697761744"/>
        <c:scaling>
          <c:orientation val="minMax"/>
          <c:max val="1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6977677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EAAC57-E765-441E-95CB-00DC3F7E9FFD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1820DA-CCA2-4101-9334-EA32836E2132}">
      <dgm:prSet phldrT="[Text]"/>
      <dgm:spPr/>
      <dgm:t>
        <a:bodyPr/>
        <a:lstStyle/>
        <a:p>
          <a:r>
            <a:rPr lang="en-US" dirty="0" smtClean="0"/>
            <a:t>Classroom Instruction and </a:t>
          </a:r>
        </a:p>
        <a:p>
          <a:r>
            <a:rPr lang="en-US" dirty="0" smtClean="0"/>
            <a:t>Parent Engagement</a:t>
          </a:r>
          <a:endParaRPr lang="en-US" dirty="0"/>
        </a:p>
      </dgm:t>
    </dgm:pt>
    <dgm:pt modelId="{E0E63A7E-DBE7-48DA-AC34-BC217BE2BED3}" type="parTrans" cxnId="{18425FA8-6A43-44CE-A50A-AE0CF2D575E1}">
      <dgm:prSet/>
      <dgm:spPr/>
      <dgm:t>
        <a:bodyPr/>
        <a:lstStyle/>
        <a:p>
          <a:endParaRPr lang="en-US"/>
        </a:p>
      </dgm:t>
    </dgm:pt>
    <dgm:pt modelId="{964EA721-0578-4CD2-94C5-273C15983A19}" type="sibTrans" cxnId="{18425FA8-6A43-44CE-A50A-AE0CF2D575E1}">
      <dgm:prSet/>
      <dgm:spPr/>
      <dgm:t>
        <a:bodyPr/>
        <a:lstStyle/>
        <a:p>
          <a:endParaRPr lang="en-US"/>
        </a:p>
      </dgm:t>
    </dgm:pt>
    <dgm:pt modelId="{A5252BAB-169E-4E23-BF7C-16E5EDB014D3}">
      <dgm:prSet phldrT="[Text]" custT="1"/>
      <dgm:spPr/>
      <dgm:t>
        <a:bodyPr/>
        <a:lstStyle/>
        <a:p>
          <a:pPr algn="l"/>
          <a:r>
            <a:rPr lang="en-US" sz="2000" dirty="0" smtClean="0"/>
            <a:t>	Principal Awareness</a:t>
          </a:r>
          <a:r>
            <a:rPr lang="en-US" sz="3100" dirty="0" smtClean="0"/>
            <a:t>	</a:t>
          </a:r>
          <a:endParaRPr lang="en-US" sz="3100" dirty="0"/>
        </a:p>
      </dgm:t>
    </dgm:pt>
    <dgm:pt modelId="{70CB265D-CCF5-425B-98EA-9FA499943E25}" type="parTrans" cxnId="{7CC1EAC9-58D9-4C88-AACE-9768C235AD27}">
      <dgm:prSet/>
      <dgm:spPr/>
      <dgm:t>
        <a:bodyPr/>
        <a:lstStyle/>
        <a:p>
          <a:endParaRPr lang="en-US"/>
        </a:p>
      </dgm:t>
    </dgm:pt>
    <dgm:pt modelId="{CA39805E-4CA2-46B1-951F-478BF40AE9D0}" type="sibTrans" cxnId="{7CC1EAC9-58D9-4C88-AACE-9768C235AD27}">
      <dgm:prSet/>
      <dgm:spPr/>
      <dgm:t>
        <a:bodyPr/>
        <a:lstStyle/>
        <a:p>
          <a:endParaRPr lang="en-US"/>
        </a:p>
      </dgm:t>
    </dgm:pt>
    <dgm:pt modelId="{59154507-2B73-4562-94CB-9179B349160E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District Awareness</a:t>
          </a:r>
          <a:endParaRPr lang="en-US" dirty="0"/>
        </a:p>
      </dgm:t>
    </dgm:pt>
    <dgm:pt modelId="{5FFDD698-F0D1-4320-96E7-B9296ACA74F9}" type="parTrans" cxnId="{2EF8F82A-492A-49D6-BADA-66482A15CDEF}">
      <dgm:prSet/>
      <dgm:spPr/>
      <dgm:t>
        <a:bodyPr/>
        <a:lstStyle/>
        <a:p>
          <a:endParaRPr lang="en-US"/>
        </a:p>
      </dgm:t>
    </dgm:pt>
    <dgm:pt modelId="{A849715E-C221-4FA1-8C04-60C3E90E41CF}" type="sibTrans" cxnId="{2EF8F82A-492A-49D6-BADA-66482A15CDEF}">
      <dgm:prSet/>
      <dgm:spPr/>
      <dgm:t>
        <a:bodyPr/>
        <a:lstStyle/>
        <a:p>
          <a:endParaRPr lang="en-US"/>
        </a:p>
      </dgm:t>
    </dgm:pt>
    <dgm:pt modelId="{D0A3DCA6-BC26-4FC0-98C6-BCB49C120DFA}">
      <dgm:prSet phldrT="[Text]"/>
      <dgm:spPr/>
      <dgm:t>
        <a:bodyPr/>
        <a:lstStyle/>
        <a:p>
          <a:r>
            <a:rPr lang="en-US" dirty="0" smtClean="0"/>
            <a:t>ISD Awareness</a:t>
          </a:r>
          <a:endParaRPr lang="en-US" dirty="0"/>
        </a:p>
      </dgm:t>
    </dgm:pt>
    <dgm:pt modelId="{2CD830F7-EA1F-4E5F-9AF4-D08A6B912EDA}" type="parTrans" cxnId="{F478EA8C-7594-41F2-9E3C-D4C756E44765}">
      <dgm:prSet/>
      <dgm:spPr/>
      <dgm:t>
        <a:bodyPr/>
        <a:lstStyle/>
        <a:p>
          <a:endParaRPr lang="en-US"/>
        </a:p>
      </dgm:t>
    </dgm:pt>
    <dgm:pt modelId="{2567A114-D444-46CC-8384-46C33484ACE0}" type="sibTrans" cxnId="{F478EA8C-7594-41F2-9E3C-D4C756E44765}">
      <dgm:prSet/>
      <dgm:spPr/>
      <dgm:t>
        <a:bodyPr/>
        <a:lstStyle/>
        <a:p>
          <a:endParaRPr lang="en-US"/>
        </a:p>
      </dgm:t>
    </dgm:pt>
    <dgm:pt modelId="{6BCD6F3B-72ED-42F1-A8A4-764CD89816E0}">
      <dgm:prSet phldrT="[Text]"/>
      <dgm:spPr/>
      <dgm:t>
        <a:bodyPr/>
        <a:lstStyle/>
        <a:p>
          <a:r>
            <a:rPr lang="en-US" dirty="0" smtClean="0"/>
            <a:t>State Awareness</a:t>
          </a:r>
          <a:endParaRPr lang="en-US" dirty="0"/>
        </a:p>
      </dgm:t>
    </dgm:pt>
    <dgm:pt modelId="{DCECAA7D-A8CD-4843-A7AA-6C5B2C937209}" type="parTrans" cxnId="{354DB2B7-7BF3-40EB-8B89-761EAF565908}">
      <dgm:prSet/>
      <dgm:spPr/>
      <dgm:t>
        <a:bodyPr/>
        <a:lstStyle/>
        <a:p>
          <a:endParaRPr lang="en-US"/>
        </a:p>
      </dgm:t>
    </dgm:pt>
    <dgm:pt modelId="{4829B071-4653-4E59-93D8-D3E86CEE24B5}" type="sibTrans" cxnId="{354DB2B7-7BF3-40EB-8B89-761EAF565908}">
      <dgm:prSet/>
      <dgm:spPr/>
      <dgm:t>
        <a:bodyPr/>
        <a:lstStyle/>
        <a:p>
          <a:endParaRPr lang="en-US"/>
        </a:p>
      </dgm:t>
    </dgm:pt>
    <dgm:pt modelId="{88D070DD-9266-4546-8B13-B258465E914C}" type="pres">
      <dgm:prSet presAssocID="{C1EAAC57-E765-441E-95CB-00DC3F7E9FF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8B6142-EA3D-469B-B084-B48765A158F2}" type="pres">
      <dgm:prSet presAssocID="{C1EAAC57-E765-441E-95CB-00DC3F7E9FFD}" presName="matrix" presStyleCnt="0"/>
      <dgm:spPr/>
    </dgm:pt>
    <dgm:pt modelId="{18B311F2-FD63-4CA8-A48D-2F7D1AB43F04}" type="pres">
      <dgm:prSet presAssocID="{C1EAAC57-E765-441E-95CB-00DC3F7E9FFD}" presName="tile1" presStyleLbl="node1" presStyleIdx="0" presStyleCnt="4"/>
      <dgm:spPr/>
      <dgm:t>
        <a:bodyPr/>
        <a:lstStyle/>
        <a:p>
          <a:endParaRPr lang="en-US"/>
        </a:p>
      </dgm:t>
    </dgm:pt>
    <dgm:pt modelId="{093BEB39-014F-4955-8183-A6807F1383EE}" type="pres">
      <dgm:prSet presAssocID="{C1EAAC57-E765-441E-95CB-00DC3F7E9FF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F67661-6390-45E0-AFF8-981939461ECA}" type="pres">
      <dgm:prSet presAssocID="{C1EAAC57-E765-441E-95CB-00DC3F7E9FFD}" presName="tile2" presStyleLbl="node1" presStyleIdx="1" presStyleCnt="4"/>
      <dgm:spPr/>
      <dgm:t>
        <a:bodyPr/>
        <a:lstStyle/>
        <a:p>
          <a:endParaRPr lang="en-US"/>
        </a:p>
      </dgm:t>
    </dgm:pt>
    <dgm:pt modelId="{A83B2515-BD45-414C-9627-C892256DCAAC}" type="pres">
      <dgm:prSet presAssocID="{C1EAAC57-E765-441E-95CB-00DC3F7E9FF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DE623-242E-4FCF-9899-DC6672D24353}" type="pres">
      <dgm:prSet presAssocID="{C1EAAC57-E765-441E-95CB-00DC3F7E9FFD}" presName="tile3" presStyleLbl="node1" presStyleIdx="2" presStyleCnt="4"/>
      <dgm:spPr/>
      <dgm:t>
        <a:bodyPr/>
        <a:lstStyle/>
        <a:p>
          <a:endParaRPr lang="en-US"/>
        </a:p>
      </dgm:t>
    </dgm:pt>
    <dgm:pt modelId="{6845232C-4523-4668-BAA3-103871C002AF}" type="pres">
      <dgm:prSet presAssocID="{C1EAAC57-E765-441E-95CB-00DC3F7E9FF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7868A-0422-4BA9-B402-B4E73563D50D}" type="pres">
      <dgm:prSet presAssocID="{C1EAAC57-E765-441E-95CB-00DC3F7E9FFD}" presName="tile4" presStyleLbl="node1" presStyleIdx="3" presStyleCnt="4"/>
      <dgm:spPr/>
      <dgm:t>
        <a:bodyPr/>
        <a:lstStyle/>
        <a:p>
          <a:endParaRPr lang="en-US"/>
        </a:p>
      </dgm:t>
    </dgm:pt>
    <dgm:pt modelId="{8404FA7D-D5CC-498C-B893-93568845507C}" type="pres">
      <dgm:prSet presAssocID="{C1EAAC57-E765-441E-95CB-00DC3F7E9FF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440ACD-7860-48DD-BC77-882E17C2747D}" type="pres">
      <dgm:prSet presAssocID="{C1EAAC57-E765-441E-95CB-00DC3F7E9FF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F478EA8C-7594-41F2-9E3C-D4C756E44765}" srcId="{281820DA-CCA2-4101-9334-EA32836E2132}" destId="{D0A3DCA6-BC26-4FC0-98C6-BCB49C120DFA}" srcOrd="2" destOrd="0" parTransId="{2CD830F7-EA1F-4E5F-9AF4-D08A6B912EDA}" sibTransId="{2567A114-D444-46CC-8384-46C33484ACE0}"/>
    <dgm:cxn modelId="{18425FA8-6A43-44CE-A50A-AE0CF2D575E1}" srcId="{C1EAAC57-E765-441E-95CB-00DC3F7E9FFD}" destId="{281820DA-CCA2-4101-9334-EA32836E2132}" srcOrd="0" destOrd="0" parTransId="{E0E63A7E-DBE7-48DA-AC34-BC217BE2BED3}" sibTransId="{964EA721-0578-4CD2-94C5-273C15983A19}"/>
    <dgm:cxn modelId="{E3075D89-9B7F-4CB2-9937-3372E95F4A6E}" type="presOf" srcId="{D0A3DCA6-BC26-4FC0-98C6-BCB49C120DFA}" destId="{722DE623-242E-4FCF-9899-DC6672D24353}" srcOrd="0" destOrd="0" presId="urn:microsoft.com/office/officeart/2005/8/layout/matrix1"/>
    <dgm:cxn modelId="{354DB2B7-7BF3-40EB-8B89-761EAF565908}" srcId="{281820DA-CCA2-4101-9334-EA32836E2132}" destId="{6BCD6F3B-72ED-42F1-A8A4-764CD89816E0}" srcOrd="3" destOrd="0" parTransId="{DCECAA7D-A8CD-4843-A7AA-6C5B2C937209}" sibTransId="{4829B071-4653-4E59-93D8-D3E86CEE24B5}"/>
    <dgm:cxn modelId="{90BA2039-221A-4A57-9F73-9831101BC145}" type="presOf" srcId="{C1EAAC57-E765-441E-95CB-00DC3F7E9FFD}" destId="{88D070DD-9266-4546-8B13-B258465E914C}" srcOrd="0" destOrd="0" presId="urn:microsoft.com/office/officeart/2005/8/layout/matrix1"/>
    <dgm:cxn modelId="{4E1E5D92-7E66-4E99-8ADD-C11B961704DF}" type="presOf" srcId="{281820DA-CCA2-4101-9334-EA32836E2132}" destId="{62440ACD-7860-48DD-BC77-882E17C2747D}" srcOrd="0" destOrd="0" presId="urn:microsoft.com/office/officeart/2005/8/layout/matrix1"/>
    <dgm:cxn modelId="{407E4C5A-C735-4B2F-96A7-4EBFFC903F88}" type="presOf" srcId="{6BCD6F3B-72ED-42F1-A8A4-764CD89816E0}" destId="{78A7868A-0422-4BA9-B402-B4E73563D50D}" srcOrd="0" destOrd="0" presId="urn:microsoft.com/office/officeart/2005/8/layout/matrix1"/>
    <dgm:cxn modelId="{C5C73531-BA86-4AA8-9D3C-71AFC41188B5}" type="presOf" srcId="{59154507-2B73-4562-94CB-9179B349160E}" destId="{A83B2515-BD45-414C-9627-C892256DCAAC}" srcOrd="1" destOrd="0" presId="urn:microsoft.com/office/officeart/2005/8/layout/matrix1"/>
    <dgm:cxn modelId="{5437BA1F-E7C6-4FEF-9815-79CC84D3C369}" type="presOf" srcId="{A5252BAB-169E-4E23-BF7C-16E5EDB014D3}" destId="{093BEB39-014F-4955-8183-A6807F1383EE}" srcOrd="1" destOrd="0" presId="urn:microsoft.com/office/officeart/2005/8/layout/matrix1"/>
    <dgm:cxn modelId="{0F2F2141-B804-414A-929C-01D582E9330F}" type="presOf" srcId="{A5252BAB-169E-4E23-BF7C-16E5EDB014D3}" destId="{18B311F2-FD63-4CA8-A48D-2F7D1AB43F04}" srcOrd="0" destOrd="0" presId="urn:microsoft.com/office/officeart/2005/8/layout/matrix1"/>
    <dgm:cxn modelId="{DE0F492A-12E4-4DBE-BD11-5BC399ECB2FD}" type="presOf" srcId="{D0A3DCA6-BC26-4FC0-98C6-BCB49C120DFA}" destId="{6845232C-4523-4668-BAA3-103871C002AF}" srcOrd="1" destOrd="0" presId="urn:microsoft.com/office/officeart/2005/8/layout/matrix1"/>
    <dgm:cxn modelId="{7CC1EAC9-58D9-4C88-AACE-9768C235AD27}" srcId="{281820DA-CCA2-4101-9334-EA32836E2132}" destId="{A5252BAB-169E-4E23-BF7C-16E5EDB014D3}" srcOrd="0" destOrd="0" parTransId="{70CB265D-CCF5-425B-98EA-9FA499943E25}" sibTransId="{CA39805E-4CA2-46B1-951F-478BF40AE9D0}"/>
    <dgm:cxn modelId="{8DD7509D-D77D-4612-A3E9-35CA9BBA4308}" type="presOf" srcId="{59154507-2B73-4562-94CB-9179B349160E}" destId="{46F67661-6390-45E0-AFF8-981939461ECA}" srcOrd="0" destOrd="0" presId="urn:microsoft.com/office/officeart/2005/8/layout/matrix1"/>
    <dgm:cxn modelId="{462AADAF-7073-4391-885D-CE89C97F3315}" type="presOf" srcId="{6BCD6F3B-72ED-42F1-A8A4-764CD89816E0}" destId="{8404FA7D-D5CC-498C-B893-93568845507C}" srcOrd="1" destOrd="0" presId="urn:microsoft.com/office/officeart/2005/8/layout/matrix1"/>
    <dgm:cxn modelId="{2EF8F82A-492A-49D6-BADA-66482A15CDEF}" srcId="{281820DA-CCA2-4101-9334-EA32836E2132}" destId="{59154507-2B73-4562-94CB-9179B349160E}" srcOrd="1" destOrd="0" parTransId="{5FFDD698-F0D1-4320-96E7-B9296ACA74F9}" sibTransId="{A849715E-C221-4FA1-8C04-60C3E90E41CF}"/>
    <dgm:cxn modelId="{C3C7CB7C-DCED-40CE-B5AB-B72FA890102D}" type="presParOf" srcId="{88D070DD-9266-4546-8B13-B258465E914C}" destId="{818B6142-EA3D-469B-B084-B48765A158F2}" srcOrd="0" destOrd="0" presId="urn:microsoft.com/office/officeart/2005/8/layout/matrix1"/>
    <dgm:cxn modelId="{B8C5DDD2-9CBC-436F-BB4D-5CB94E2A6CE1}" type="presParOf" srcId="{818B6142-EA3D-469B-B084-B48765A158F2}" destId="{18B311F2-FD63-4CA8-A48D-2F7D1AB43F04}" srcOrd="0" destOrd="0" presId="urn:microsoft.com/office/officeart/2005/8/layout/matrix1"/>
    <dgm:cxn modelId="{D6E37DD2-D6A0-4FDB-BF21-7C864E5B7727}" type="presParOf" srcId="{818B6142-EA3D-469B-B084-B48765A158F2}" destId="{093BEB39-014F-4955-8183-A6807F1383EE}" srcOrd="1" destOrd="0" presId="urn:microsoft.com/office/officeart/2005/8/layout/matrix1"/>
    <dgm:cxn modelId="{9BE7A69C-73F9-49BE-A993-E4B2E59FCF0B}" type="presParOf" srcId="{818B6142-EA3D-469B-B084-B48765A158F2}" destId="{46F67661-6390-45E0-AFF8-981939461ECA}" srcOrd="2" destOrd="0" presId="urn:microsoft.com/office/officeart/2005/8/layout/matrix1"/>
    <dgm:cxn modelId="{37054AA6-12B8-49C2-90C8-F150F4ACA113}" type="presParOf" srcId="{818B6142-EA3D-469B-B084-B48765A158F2}" destId="{A83B2515-BD45-414C-9627-C892256DCAAC}" srcOrd="3" destOrd="0" presId="urn:microsoft.com/office/officeart/2005/8/layout/matrix1"/>
    <dgm:cxn modelId="{EECF2800-9622-4012-8279-120C93511446}" type="presParOf" srcId="{818B6142-EA3D-469B-B084-B48765A158F2}" destId="{722DE623-242E-4FCF-9899-DC6672D24353}" srcOrd="4" destOrd="0" presId="urn:microsoft.com/office/officeart/2005/8/layout/matrix1"/>
    <dgm:cxn modelId="{B6373D49-682E-47BF-84D7-1EE031610512}" type="presParOf" srcId="{818B6142-EA3D-469B-B084-B48765A158F2}" destId="{6845232C-4523-4668-BAA3-103871C002AF}" srcOrd="5" destOrd="0" presId="urn:microsoft.com/office/officeart/2005/8/layout/matrix1"/>
    <dgm:cxn modelId="{979F7B7F-010F-4266-A095-EFF8FE97841F}" type="presParOf" srcId="{818B6142-EA3D-469B-B084-B48765A158F2}" destId="{78A7868A-0422-4BA9-B402-B4E73563D50D}" srcOrd="6" destOrd="0" presId="urn:microsoft.com/office/officeart/2005/8/layout/matrix1"/>
    <dgm:cxn modelId="{C8BA3202-4819-43AA-90AF-7CD92DB2E01B}" type="presParOf" srcId="{818B6142-EA3D-469B-B084-B48765A158F2}" destId="{8404FA7D-D5CC-498C-B893-93568845507C}" srcOrd="7" destOrd="0" presId="urn:microsoft.com/office/officeart/2005/8/layout/matrix1"/>
    <dgm:cxn modelId="{3888FA04-4592-4C58-98C7-B86850598D62}" type="presParOf" srcId="{88D070DD-9266-4546-8B13-B258465E914C}" destId="{62440ACD-7860-48DD-BC77-882E17C2747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79CB0E-8C7D-431B-818D-07A0008B33C2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9180972-9106-46E9-875C-8C6BA3B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9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55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82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30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0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70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362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90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00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Provide</a:t>
            </a:r>
            <a:r>
              <a:rPr lang="en-US" baseline="0" dirty="0" smtClean="0"/>
              <a:t> accurate information to parents about their child’s development</a:t>
            </a:r>
            <a:endParaRPr lang="en-US" dirty="0" smtClean="0"/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dirty="0" smtClean="0"/>
              <a:t>Standardized assessment</a:t>
            </a:r>
            <a:r>
              <a:rPr lang="en-US" baseline="0" dirty="0" smtClean="0"/>
              <a:t> at the beginning of a student’s career;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Provide comparison data for widely held expectations for Kindergarten students;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Identify Multi-tiered System of Support (MTSS) needs early;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Provide comprehensive information about incoming K students to teachers, principals, districts, ISDs, and state leaders for the purposes of meeting needs of students and designing professional learning for staff;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 smtClean="0"/>
              <a:t>Better alignment of curriculum and instruction across early learning and K-12.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475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KEA is a construct used to determine how our students are developing </a:t>
            </a:r>
            <a:r>
              <a:rPr lang="en-US" b="1" dirty="0" smtClean="0"/>
              <a:t>upon entry into kindergarten</a:t>
            </a:r>
            <a:r>
              <a:rPr lang="en-US" dirty="0" smtClean="0"/>
              <a:t>; </a:t>
            </a:r>
            <a:r>
              <a:rPr lang="en-US" b="1" dirty="0" smtClean="0"/>
              <a:t>It is NOT a screener for readiness for kindergarten!</a:t>
            </a:r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dirty="0" smtClean="0"/>
              <a:t>The information can be used to: 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Inform instruction in classrooms, including suggestions for instruction in early literacy and numeracy;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Inform support and professional learning needs at a building;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Provide standardized formative information to better assess children to structure their success at the beginning of their first three years in school;</a:t>
            </a:r>
          </a:p>
          <a:p>
            <a:pPr marL="652765" lvl="1" indent="-178027">
              <a:buFont typeface="Arial" panose="020B0604020202020204" pitchFamily="34" charset="0"/>
              <a:buChar char="•"/>
            </a:pPr>
            <a:r>
              <a:rPr lang="en-US" dirty="0" smtClean="0"/>
              <a:t>Create a platform/bridge</a:t>
            </a:r>
            <a:r>
              <a:rPr lang="en-US" baseline="0" dirty="0" smtClean="0"/>
              <a:t> between early childhood and K -12 to support students’ transition and improve curriculum alignment.</a:t>
            </a:r>
            <a:endParaRPr lang="en-US" dirty="0" smtClean="0"/>
          </a:p>
          <a:p>
            <a:pPr marL="178027" indent="-178027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8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MI KEA Objectives of Development and Learning (handout) for specific</a:t>
            </a:r>
            <a:r>
              <a:rPr lang="en-US" baseline="0" dirty="0" smtClean="0"/>
              <a:t> indicators.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36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658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view is what teachers would see as they are entering data about each individual child.</a:t>
            </a:r>
          </a:p>
          <a:p>
            <a:r>
              <a:rPr lang="en-US" dirty="0" smtClean="0"/>
              <a:t>The </a:t>
            </a:r>
            <a:r>
              <a:rPr lang="en-US" dirty="0"/>
              <a:t>colored bands on the progressions indicate the age and class/grade ranges for widely held</a:t>
            </a:r>
          </a:p>
          <a:p>
            <a:r>
              <a:rPr lang="en-US" dirty="0"/>
              <a:t>developmental and learning expectations. While there is a typical progression for each objective, it</a:t>
            </a:r>
          </a:p>
          <a:p>
            <a:r>
              <a:rPr lang="en-US" dirty="0"/>
              <a:t>is not rigid; development and learning are uneven, overlapping, and interrelated.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5372-6CA4-D543-97D1-8281E94301C2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31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94077-972F-4347-8671-5AFB91510BD0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253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914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 smtClean="0">
              <a:ea typeface="ＭＳ Ｐゴシック" pitchFamily="34" charset="-128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1450" indent="-29671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6847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61585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6324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11062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5801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60540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5279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4575E46-40E2-4C75-AFE8-4729F1028D1F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23</a:t>
            </a:fld>
            <a:endParaRPr 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3982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1450" indent="-29671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6847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61585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6324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11062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5801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60540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5279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83EC8A2-B166-4D19-8A83-99F927BD6690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24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570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1450" indent="-29671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6847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61585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6324" indent="-237369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11062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5801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60540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5279" indent="-237369" defTabSz="4747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3C4AF96-FEA0-4376-A731-024E34C17D09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25</a:t>
            </a:fld>
            <a:endParaRPr 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0524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Principals and other Administrators will be given</a:t>
            </a:r>
            <a:r>
              <a:rPr lang="en-US" baseline="0" dirty="0" smtClean="0"/>
              <a:t> opportunity to learn about the TS Gold KEA tool as well as a deeper understanding of the registration process and support options to consider.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905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3257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942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b="1" dirty="0"/>
              <a:t>(40 days of school)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37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7FAD8-C742-A041-A526-B6335C2BC182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428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05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05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0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12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8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80972-9106-46E9-875C-8C6BA3B570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6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57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5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301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3978" y="3055622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429" y="4559277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8628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85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350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6875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21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10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84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34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85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1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778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2254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9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182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6000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677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5525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34" y="351410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>
                <a:solidFill>
                  <a:srgbClr val="564B3C"/>
                </a:solidFill>
              </a:rPr>
              <a:pPr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dirty="0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2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47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76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5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354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15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44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72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88B99C93-F56F-46AB-9EB8-53614A95B15F}" type="datetime1">
              <a:rPr lang="en-US" smtClean="0">
                <a:solidFill>
                  <a:srgbClr val="564B3C"/>
                </a:solidFill>
              </a:rPr>
              <a:pPr defTabSz="914400"/>
              <a:t>4/22/2015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defTabSz="914400"/>
            <a:fld id="{FA84A37A-AFC2-4A01-80A1-FC20F2C0D5BB}" type="slidenum">
              <a:rPr lang="en-US" smtClean="0">
                <a:solidFill>
                  <a:srgbClr val="564B3C"/>
                </a:solidFill>
              </a:rPr>
              <a:pPr defTabSz="914400"/>
              <a:t>‹#›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1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93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428" y="3635495"/>
            <a:ext cx="10148551" cy="1646302"/>
          </a:xfrm>
        </p:spPr>
        <p:txBody>
          <a:bodyPr>
            <a:normAutofit/>
          </a:bodyPr>
          <a:lstStyle/>
          <a:p>
            <a:pPr algn="ctr"/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http://michigan.gov/images/mde/Color_Logo_307_KB__opt_427076_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3" y="284368"/>
            <a:ext cx="11382233" cy="63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6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45" y="365126"/>
            <a:ext cx="10954555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dobe Fangsong Std R" panose="02020400000000000000" pitchFamily="18" charset="-128"/>
                <a:ea typeface="Adobe Fangsong Std R" panose="02020400000000000000" pitchFamily="18" charset="-128"/>
              </a:rPr>
              <a:t>Data Trends by Domains in Kent County GSRP</a:t>
            </a:r>
            <a:endParaRPr lang="en-US" dirty="0"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7379"/>
            <a:ext cx="10515600" cy="488958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Fall to Winter positive data trends in all domains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Social-Emotional, Physical, Language, Literacy, Math</a:t>
            </a:r>
          </a:p>
          <a:p>
            <a:pPr lvl="1"/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Highest percentage of gains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Social-Emotional – approximately 60% gain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Language and Literacy – approximately 60% gains</a:t>
            </a:r>
          </a:p>
          <a:p>
            <a:pPr lvl="1"/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Lowest percentage of gains  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Math- 20-25% gain</a:t>
            </a:r>
          </a:p>
          <a:p>
            <a:pPr marL="457200" lvl="1" indent="0">
              <a:buNone/>
            </a:pPr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Next Steps-</a:t>
            </a:r>
          </a:p>
          <a:p>
            <a:pPr lvl="1"/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 </a:t>
            </a:r>
            <a:r>
              <a:rPr lang="en-US" dirty="0">
                <a:latin typeface="+mj-lt"/>
                <a:ea typeface="Adobe Fangsong Std R" panose="02020400000000000000" pitchFamily="18" charset="-128"/>
              </a:rPr>
              <a:t>F</a:t>
            </a:r>
            <a:r>
              <a:rPr lang="en-US" dirty="0" smtClean="0">
                <a:latin typeface="+mj-lt"/>
                <a:ea typeface="Adobe Fangsong Std R" panose="02020400000000000000" pitchFamily="18" charset="-128"/>
              </a:rPr>
              <a:t>ocus on math objectives, planning and supporting classrooms</a:t>
            </a:r>
            <a:endParaRPr lang="en-US" dirty="0">
              <a:latin typeface="+mj-lt"/>
              <a:ea typeface="Adobe Fangsong Std R" panose="02020400000000000000" pitchFamily="18" charset="-128"/>
            </a:endParaRPr>
          </a:p>
          <a:p>
            <a:endParaRPr lang="en-US" dirty="0"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683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Driven Adjustments to Programming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Professional Development Opportunities</a:t>
            </a:r>
          </a:p>
          <a:p>
            <a:pPr lvl="1"/>
            <a:r>
              <a:rPr lang="en-US" dirty="0" smtClean="0">
                <a:latin typeface="+mj-lt"/>
              </a:rPr>
              <a:t>Focused on areas of need as determined by TS Gold data</a:t>
            </a:r>
          </a:p>
          <a:p>
            <a:pPr lvl="1"/>
            <a:r>
              <a:rPr lang="en-US" dirty="0" smtClean="0">
                <a:latin typeface="+mj-lt"/>
              </a:rPr>
              <a:t>Follow-up with Early Childhood Specialist Coaching and Support </a:t>
            </a:r>
          </a:p>
          <a:p>
            <a:pPr lvl="1"/>
            <a:r>
              <a:rPr lang="en-US" dirty="0" smtClean="0">
                <a:latin typeface="+mj-lt"/>
              </a:rPr>
              <a:t>Teachers were offered choices based on their classroom needs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659" y="3594846"/>
            <a:ext cx="2836460" cy="271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Driven </a:t>
            </a:r>
            <a:r>
              <a:rPr lang="en-US" dirty="0" smtClean="0"/>
              <a:t>Adjustments to Programming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Small Group Instruction</a:t>
            </a:r>
          </a:p>
          <a:p>
            <a:pPr lvl="1"/>
            <a:r>
              <a:rPr lang="en-US" dirty="0" smtClean="0">
                <a:latin typeface="+mj-lt"/>
              </a:rPr>
              <a:t>Ongoing data to plan for daily small group activities  </a:t>
            </a:r>
          </a:p>
          <a:p>
            <a:pPr lvl="1"/>
            <a:r>
              <a:rPr lang="en-US" dirty="0" smtClean="0">
                <a:latin typeface="+mj-lt"/>
              </a:rPr>
              <a:t>Direct instruction focusing on identified areas of need</a:t>
            </a:r>
          </a:p>
          <a:p>
            <a:pPr lvl="1"/>
            <a:r>
              <a:rPr lang="en-US" dirty="0" smtClean="0">
                <a:latin typeface="+mj-lt"/>
              </a:rPr>
              <a:t>Regrouping according to individualized data analysis</a:t>
            </a:r>
          </a:p>
          <a:p>
            <a:pPr lvl="1"/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406" y="3899646"/>
            <a:ext cx="2857500" cy="255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Driven Adjustments </a:t>
            </a:r>
            <a:r>
              <a:rPr lang="en-US" dirty="0" smtClean="0"/>
              <a:t>to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Individualized </a:t>
            </a:r>
            <a:r>
              <a:rPr lang="en-US" dirty="0" smtClean="0">
                <a:latin typeface="+mj-lt"/>
              </a:rPr>
              <a:t>Instruction</a:t>
            </a:r>
          </a:p>
          <a:p>
            <a:pPr lvl="1"/>
            <a:r>
              <a:rPr lang="en-US" dirty="0" smtClean="0">
                <a:latin typeface="+mj-lt"/>
              </a:rPr>
              <a:t>Based on ongoing assessment data </a:t>
            </a:r>
          </a:p>
          <a:p>
            <a:pPr lvl="1"/>
            <a:r>
              <a:rPr lang="en-US" dirty="0" smtClean="0">
                <a:latin typeface="+mj-lt"/>
              </a:rPr>
              <a:t>Planning adjustments to meet each student’s needs</a:t>
            </a:r>
          </a:p>
          <a:p>
            <a:pPr lvl="1"/>
            <a:r>
              <a:rPr lang="en-US" dirty="0" smtClean="0">
                <a:latin typeface="+mj-lt"/>
              </a:rPr>
              <a:t>Interventions to address weak areas</a:t>
            </a:r>
          </a:p>
          <a:p>
            <a:pPr lvl="1"/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546" y="2647665"/>
            <a:ext cx="30670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Looking Ahead to 2015-2016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Submitted a request for 6,500 slots for next year</a:t>
            </a:r>
          </a:p>
          <a:p>
            <a:r>
              <a:rPr lang="en-US" dirty="0" smtClean="0">
                <a:latin typeface="+mj-lt"/>
              </a:rPr>
              <a:t>Revamped intake process</a:t>
            </a:r>
          </a:p>
          <a:p>
            <a:r>
              <a:rPr lang="en-US" dirty="0" smtClean="0">
                <a:latin typeface="+mj-lt"/>
              </a:rPr>
              <a:t>Focused professional development with direct coaching follow-up</a:t>
            </a:r>
          </a:p>
          <a:p>
            <a:r>
              <a:rPr lang="en-US" dirty="0" smtClean="0">
                <a:latin typeface="+mj-lt"/>
              </a:rPr>
              <a:t>Slot allocation process has been identified</a:t>
            </a:r>
          </a:p>
          <a:p>
            <a:r>
              <a:rPr lang="en-US" dirty="0" smtClean="0">
                <a:latin typeface="+mj-lt"/>
              </a:rPr>
              <a:t>Continuing to improve collaboration with district contacts</a:t>
            </a:r>
          </a:p>
          <a:p>
            <a:r>
              <a:rPr lang="en-US" dirty="0" smtClean="0">
                <a:latin typeface="+mj-lt"/>
              </a:rPr>
              <a:t>Still looking for additional classroom space </a:t>
            </a:r>
          </a:p>
          <a:p>
            <a:r>
              <a:rPr lang="en-US" dirty="0" smtClean="0">
                <a:latin typeface="+mj-lt"/>
              </a:rPr>
              <a:t>Marketing materials are available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267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Updates and Understanding</a:t>
            </a:r>
          </a:p>
          <a:p>
            <a:r>
              <a:rPr lang="en-US" dirty="0" smtClean="0"/>
              <a:t>March 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Kindergarten Entrance Assessment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0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we know now </a:t>
            </a:r>
            <a:r>
              <a:rPr lang="en-US" smtClean="0"/>
              <a:t>about the KEA?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MDE is planning for widespread KEA use in Michigan</a:t>
            </a:r>
          </a:p>
          <a:p>
            <a:r>
              <a:rPr lang="en-US" dirty="0" smtClean="0"/>
              <a:t>We are excited at the Governor’s proposed investment</a:t>
            </a:r>
          </a:p>
          <a:p>
            <a:r>
              <a:rPr lang="en-US" dirty="0" smtClean="0"/>
              <a:t>TS Gold will be the tool this coming year, with continuous modifications to inform differentiated instruction</a:t>
            </a:r>
          </a:p>
          <a:p>
            <a:r>
              <a:rPr lang="en-US" dirty="0" smtClean="0"/>
              <a:t>This data will inform instructional decisions from the classroom to the state</a:t>
            </a:r>
          </a:p>
          <a:p>
            <a:r>
              <a:rPr lang="en-US" dirty="0" smtClean="0"/>
              <a:t>We will continue to build partnerships with stakeholders</a:t>
            </a:r>
          </a:p>
          <a:p>
            <a:r>
              <a:rPr lang="en-US" dirty="0" smtClean="0"/>
              <a:t>There is a professional learning construct in development </a:t>
            </a:r>
          </a:p>
          <a:p>
            <a:pPr marL="411480" lvl="1" indent="0">
              <a:buNone/>
            </a:pPr>
            <a:r>
              <a:rPr lang="en-US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4434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a Kindergarten Entrance Assessment?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3765793"/>
              </p:ext>
            </p:extLst>
          </p:nvPr>
        </p:nvGraphicFramePr>
        <p:xfrm>
          <a:off x="1981200" y="1524000"/>
          <a:ext cx="8229600" cy="4773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1" y="6297387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7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083" y="1295401"/>
            <a:ext cx="7315834" cy="477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1" y="60960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83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Tool—TS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Observational Assessment	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MI KEA Objectives of Development and Learning (handout)</a:t>
            </a:r>
          </a:p>
          <a:p>
            <a:pPr marL="411480" lvl="1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6 TS Gold Domains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Language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Literacy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Mathematics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Social Emotional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Physical Health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Cognition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0960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2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78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>Goals for Today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2197"/>
            <a:ext cx="10515600" cy="463476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</a:rPr>
              <a:t>Great Start Readiness Program 2014-2015</a:t>
            </a:r>
          </a:p>
          <a:p>
            <a:pPr lvl="1"/>
            <a:r>
              <a:rPr lang="en-US" dirty="0" smtClean="0">
                <a:latin typeface="+mj-lt"/>
              </a:rPr>
              <a:t>Overview</a:t>
            </a:r>
          </a:p>
          <a:p>
            <a:pPr lvl="1"/>
            <a:r>
              <a:rPr lang="en-US" dirty="0" smtClean="0">
                <a:latin typeface="+mj-lt"/>
              </a:rPr>
              <a:t>Current Numbers</a:t>
            </a:r>
          </a:p>
          <a:p>
            <a:r>
              <a:rPr lang="en-US" dirty="0" smtClean="0">
                <a:latin typeface="+mj-lt"/>
              </a:rPr>
              <a:t>Child Assessments &amp; Outcomes </a:t>
            </a:r>
          </a:p>
          <a:p>
            <a:pPr lvl="1"/>
            <a:r>
              <a:rPr lang="en-US" dirty="0" smtClean="0">
                <a:latin typeface="+mj-lt"/>
              </a:rPr>
              <a:t>Teaching Strategies GOLD</a:t>
            </a:r>
          </a:p>
          <a:p>
            <a:r>
              <a:rPr lang="en-US" dirty="0" smtClean="0">
                <a:latin typeface="+mj-lt"/>
              </a:rPr>
              <a:t>District Wide Data Trends </a:t>
            </a:r>
          </a:p>
          <a:p>
            <a:r>
              <a:rPr lang="en-US" dirty="0" smtClean="0">
                <a:latin typeface="+mj-lt"/>
              </a:rPr>
              <a:t>Adjustments to the Program </a:t>
            </a:r>
          </a:p>
          <a:p>
            <a:pPr lvl="1"/>
            <a:r>
              <a:rPr lang="en-US" dirty="0" smtClean="0">
                <a:latin typeface="+mj-lt"/>
              </a:rPr>
              <a:t>Professional Developments</a:t>
            </a:r>
          </a:p>
          <a:p>
            <a:pPr lvl="1"/>
            <a:r>
              <a:rPr lang="en-US" dirty="0" smtClean="0">
                <a:latin typeface="+mj-lt"/>
              </a:rPr>
              <a:t>Small Group Instruction</a:t>
            </a:r>
          </a:p>
          <a:p>
            <a:pPr lvl="1"/>
            <a:r>
              <a:rPr lang="en-US" dirty="0" smtClean="0">
                <a:latin typeface="+mj-lt"/>
              </a:rPr>
              <a:t>Individualized Instruction</a:t>
            </a:r>
          </a:p>
          <a:p>
            <a:r>
              <a:rPr lang="en-US" dirty="0" smtClean="0">
                <a:latin typeface="+mj-lt"/>
              </a:rPr>
              <a:t>Looking ahead to 2015-2016</a:t>
            </a:r>
          </a:p>
          <a:p>
            <a:r>
              <a:rPr lang="en-US" dirty="0" smtClean="0">
                <a:latin typeface="+mj-lt"/>
              </a:rPr>
              <a:t>Michigan KEA</a:t>
            </a:r>
          </a:p>
          <a:p>
            <a:endParaRPr lang="en-US" dirty="0" smtClean="0">
              <a:latin typeface="Garamond" panose="02020404030301010803" pitchFamily="18" charset="0"/>
            </a:endParaRPr>
          </a:p>
          <a:p>
            <a:endParaRPr lang="en-US" dirty="0" smtClean="0">
              <a:latin typeface="Garamond" panose="02020404030301010803" pitchFamily="18" charset="0"/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507" y="2049877"/>
            <a:ext cx="3137707" cy="293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1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1583780"/>
            <a:ext cx="8915400" cy="486727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2488767" y="4017417"/>
            <a:ext cx="6838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9869808" y="4975743"/>
            <a:ext cx="6838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1982154" y="330200"/>
            <a:ext cx="8229600" cy="990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564B3C"/>
                </a:solidFill>
              </a:rPr>
              <a:t>Indicator and Measurement Data input Example</a:t>
            </a:r>
            <a:r>
              <a:rPr lang="en-US" dirty="0">
                <a:solidFill>
                  <a:srgbClr val="564B3C"/>
                </a:solidFill>
              </a:rPr>
              <a:t>	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82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from TS Gold include: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1" indent="0">
              <a:buNone/>
            </a:pPr>
            <a:r>
              <a:rPr lang="en-US" dirty="0"/>
              <a:t>Reports offer a variety of information useful for teachers to meet the needs of their students.  </a:t>
            </a:r>
            <a:r>
              <a:rPr lang="en-US" dirty="0" smtClean="0"/>
              <a:t>Examples include: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Individual Child Report</a:t>
            </a:r>
          </a:p>
          <a:p>
            <a:pPr lvl="2"/>
            <a:r>
              <a:rPr lang="en-US" dirty="0" smtClean="0"/>
              <a:t>Provides </a:t>
            </a:r>
            <a:r>
              <a:rPr lang="en-US" dirty="0"/>
              <a:t>checkpoint levels on each child’s </a:t>
            </a:r>
            <a:r>
              <a:rPr lang="en-US" dirty="0" smtClean="0"/>
              <a:t>progression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Widely Held Expectations Report</a:t>
            </a:r>
          </a:p>
          <a:p>
            <a:pPr lvl="2"/>
            <a:r>
              <a:rPr lang="en-US" dirty="0" smtClean="0"/>
              <a:t>Provides information on which children are meeting widely held expectations for incoming kindergarteners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Performance and Growth Report</a:t>
            </a:r>
            <a:endParaRPr lang="en-US" b="1" dirty="0"/>
          </a:p>
          <a:p>
            <a:pPr lvl="2"/>
            <a:r>
              <a:rPr lang="en-US" sz="2000" dirty="0"/>
              <a:t>Is this child or group of children meeting widely held expectations? (Performance)</a:t>
            </a:r>
          </a:p>
          <a:p>
            <a:pPr lvl="2"/>
            <a:r>
              <a:rPr lang="en-US" sz="2000" dirty="0"/>
              <a:t>Is this child or group of children demonstrating progress toward meeting expectations? (Growth)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38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ea typeface="ＭＳ Ｐゴシック" pitchFamily="34" charset="-128"/>
              </a:rPr>
              <a:t>Individual Child Report (Teacher)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752600"/>
          <a:ext cx="82296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729673"/>
                <a:gridCol w="508000"/>
                <a:gridCol w="540327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Objectives/</a:t>
                      </a:r>
                    </a:p>
                    <a:p>
                      <a:pPr algn="ctr"/>
                      <a:r>
                        <a:rPr lang="en-US" sz="900" dirty="0" err="1" smtClean="0"/>
                        <a:t>Dimentions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Age</a:t>
                      </a:r>
                      <a:r>
                        <a:rPr lang="en-US" sz="900" baseline="0" dirty="0" smtClean="0"/>
                        <a:t> or </a:t>
                      </a:r>
                      <a:r>
                        <a:rPr lang="en-US" sz="900" dirty="0" smtClean="0"/>
                        <a:t>Grade/</a:t>
                      </a:r>
                    </a:p>
                    <a:p>
                      <a:pPr algn="ctr"/>
                      <a:r>
                        <a:rPr lang="en-US" sz="900" dirty="0" smtClean="0"/>
                        <a:t>Class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Not Yet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3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9</a:t>
                      </a:r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15a. Notices and discriminates</a:t>
                      </a:r>
                      <a:r>
                        <a:rPr lang="en-US" sz="900" baseline="0" dirty="0" smtClean="0"/>
                        <a:t> rhyme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Fall 2014</a:t>
                      </a:r>
                    </a:p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15b. Notices and discriminates alliteration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15c. Notices and discriminates smaller</a:t>
                      </a:r>
                      <a:r>
                        <a:rPr lang="en-US" sz="900" baseline="0" dirty="0" smtClean="0"/>
                        <a:t> and smaller units of sound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16a. Identifies</a:t>
                      </a:r>
                      <a:r>
                        <a:rPr lang="en-US" sz="900" baseline="0" dirty="0" smtClean="0"/>
                        <a:t> and names letters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16b. Uses letters-sound knowledge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Fall 2014</a:t>
                      </a:r>
                    </a:p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17b. Uses print concepts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Fall 2014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18a. Interacts during read-</a:t>
                      </a:r>
                      <a:r>
                        <a:rPr lang="en-US" sz="900" dirty="0" err="1" smtClean="0"/>
                        <a:t>alouds</a:t>
                      </a:r>
                      <a:r>
                        <a:rPr lang="en-US" sz="900" dirty="0" smtClean="0"/>
                        <a:t> and book conversations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>
                          <a:solidFill>
                            <a:schemeClr val="bg1"/>
                          </a:solidFill>
                        </a:rPr>
                        <a:t>Fall</a:t>
                      </a:r>
                      <a:r>
                        <a:rPr lang="en-US" sz="900" baseline="0" dirty="0" smtClean="0">
                          <a:solidFill>
                            <a:schemeClr val="bg1"/>
                          </a:solidFill>
                        </a:rPr>
                        <a:t> 2014</a:t>
                      </a:r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18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133600" y="533400"/>
            <a:ext cx="8305800" cy="9906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ea typeface="ＭＳ Ｐゴシック" pitchFamily="34" charset="-128"/>
              </a:rPr>
              <a:t>Widely Held Expectations Report (Administrator)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40" y="1447801"/>
            <a:ext cx="8480920" cy="474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58109" y="2037679"/>
            <a:ext cx="122843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Sample District</a:t>
            </a:r>
          </a:p>
        </p:txBody>
      </p:sp>
    </p:spTree>
    <p:extLst>
      <p:ext uri="{BB962C8B-B14F-4D97-AF65-F5344CB8AC3E}">
        <p14:creationId xmlns:p14="http://schemas.microsoft.com/office/powerpoint/2010/main" val="404796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8686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Performance and Growth Report (Teacher)</a:t>
            </a:r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1900238" y="1219201"/>
            <a:ext cx="86153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E28700"/>
                </a:solidFill>
              </a:rPr>
              <a:t>Guideline Literacy &amp; Knowledge Skills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E28700"/>
                </a:solidFill>
              </a:rPr>
              <a:t>VI.D - Print Concepts &amp; Conventions: The concepts about print and early decoding (identifying letter-sound relationships).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   17b. Uses print concepts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050197"/>
            <a:ext cx="8189461" cy="419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04291" y="2666333"/>
            <a:ext cx="108989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800" b="1" dirty="0">
                <a:solidFill>
                  <a:prstClr val="black"/>
                </a:solidFill>
              </a:rPr>
              <a:t>Sample District</a:t>
            </a:r>
          </a:p>
        </p:txBody>
      </p:sp>
    </p:spTree>
    <p:extLst>
      <p:ext uri="{BB962C8B-B14F-4D97-AF65-F5344CB8AC3E}">
        <p14:creationId xmlns:p14="http://schemas.microsoft.com/office/powerpoint/2010/main" val="50132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38" b="4559"/>
          <a:stretch>
            <a:fillRect/>
          </a:stretch>
        </p:blipFill>
        <p:spPr bwMode="auto">
          <a:xfrm>
            <a:off x="2654301" y="838200"/>
            <a:ext cx="6746875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1912937" y="2413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Administrator Report: Comparative Report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2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Principal AND Administrator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094346"/>
            <a:ext cx="8229600" cy="4373563"/>
          </a:xfrm>
        </p:spPr>
        <p:txBody>
          <a:bodyPr/>
          <a:lstStyle/>
          <a:p>
            <a:r>
              <a:rPr lang="en-US" dirty="0" smtClean="0"/>
              <a:t>Learn about the TS Gold tool</a:t>
            </a:r>
          </a:p>
          <a:p>
            <a:endParaRPr lang="en-US" dirty="0" smtClean="0"/>
          </a:p>
          <a:p>
            <a:r>
              <a:rPr lang="en-US" dirty="0" smtClean="0"/>
              <a:t>Learn how the registration process works</a:t>
            </a:r>
          </a:p>
          <a:p>
            <a:endParaRPr lang="en-US" dirty="0" smtClean="0"/>
          </a:p>
          <a:p>
            <a:r>
              <a:rPr lang="en-US" dirty="0" smtClean="0"/>
              <a:t>Learn about teacher support options to consider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learning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Instructional Coaches</a:t>
            </a:r>
            <a:endParaRPr lang="en-US" dirty="0"/>
          </a:p>
          <a:p>
            <a:pPr lvl="1"/>
            <a:r>
              <a:rPr lang="en-US" dirty="0" smtClean="0"/>
              <a:t>Through ISD/RESAs</a:t>
            </a:r>
          </a:p>
          <a:p>
            <a:pPr lvl="1"/>
            <a:r>
              <a:rPr lang="en-US" dirty="0" smtClean="0"/>
              <a:t>Supporting regional educators</a:t>
            </a:r>
          </a:p>
          <a:p>
            <a:r>
              <a:rPr lang="en-US" dirty="0" smtClean="0"/>
              <a:t>Teacher Advisors</a:t>
            </a:r>
          </a:p>
          <a:p>
            <a:pPr lvl="1"/>
            <a:r>
              <a:rPr lang="en-US" dirty="0" smtClean="0"/>
              <a:t>By district </a:t>
            </a:r>
          </a:p>
          <a:p>
            <a:pPr lvl="1"/>
            <a:r>
              <a:rPr lang="en-US" dirty="0" smtClean="0"/>
              <a:t>Supporting time on the assessment</a:t>
            </a:r>
            <a:endParaRPr lang="en-US" dirty="0"/>
          </a:p>
          <a:p>
            <a:r>
              <a:rPr lang="en-US" dirty="0" smtClean="0"/>
              <a:t>Teachers</a:t>
            </a:r>
          </a:p>
          <a:p>
            <a:pPr lvl="1"/>
            <a:r>
              <a:rPr lang="en-US" dirty="0" smtClean="0"/>
              <a:t>Face to face</a:t>
            </a:r>
          </a:p>
          <a:p>
            <a:pPr lvl="1"/>
            <a:r>
              <a:rPr lang="en-US" dirty="0" smtClean="0"/>
              <a:t>Online modules as resource support</a:t>
            </a:r>
          </a:p>
          <a:p>
            <a:pPr lvl="1"/>
            <a:r>
              <a:rPr lang="en-US" dirty="0" smtClean="0"/>
              <a:t>Inter Rater Reliability (SCECHs)</a:t>
            </a:r>
          </a:p>
          <a:p>
            <a:pPr lvl="1"/>
            <a:r>
              <a:rPr lang="en-US" dirty="0" smtClean="0"/>
              <a:t>June 16-17 or August 10-11at Kent ISD</a:t>
            </a:r>
          </a:p>
          <a:p>
            <a:pPr lvl="1"/>
            <a:r>
              <a:rPr lang="en-US" dirty="0" smtClean="0"/>
              <a:t>$250 per day stipend plus travel  </a:t>
            </a:r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91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u="sng" dirty="0"/>
              <a:t>PROPOSED</a:t>
            </a:r>
            <a:r>
              <a:rPr lang="en-US" dirty="0"/>
              <a:t>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budget process is ongoing</a:t>
            </a:r>
          </a:p>
          <a:p>
            <a:r>
              <a:rPr lang="en-US" sz="2800" dirty="0"/>
              <a:t>Updates will be shared as soon as decisions are final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5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b="1" u="sng" dirty="0" smtClean="0"/>
              <a:t>PROPOSED</a:t>
            </a:r>
            <a:r>
              <a:rPr lang="en-US" dirty="0" smtClean="0"/>
              <a:t> </a:t>
            </a:r>
            <a:r>
              <a:rPr lang="en-US" sz="3100" dirty="0"/>
              <a:t>incentives concerning </a:t>
            </a:r>
            <a:r>
              <a:rPr lang="en-US" dirty="0" smtClean="0"/>
              <a:t>the </a:t>
            </a:r>
            <a:r>
              <a:rPr lang="en-US" b="1" dirty="0" smtClean="0"/>
              <a:t>KEA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 algn="ctr">
              <a:buNone/>
            </a:pPr>
            <a:r>
              <a:rPr lang="en-US" sz="3200" b="1" u="sng" dirty="0"/>
              <a:t>Parameters</a:t>
            </a:r>
          </a:p>
          <a:p>
            <a:r>
              <a:rPr lang="en-US" sz="2800" b="1" dirty="0"/>
              <a:t>The district administers a department approved KEA</a:t>
            </a:r>
          </a:p>
          <a:p>
            <a:pPr lvl="1"/>
            <a:r>
              <a:rPr lang="en-US" sz="2800" dirty="0"/>
              <a:t>TS Gold is the only approved KEA</a:t>
            </a:r>
          </a:p>
          <a:p>
            <a:r>
              <a:rPr lang="en-US" sz="2800" b="1" dirty="0"/>
              <a:t>To ALL incoming Kindergarteners </a:t>
            </a:r>
          </a:p>
          <a:p>
            <a:pPr lvl="1"/>
            <a:r>
              <a:rPr lang="en-US" sz="2800" dirty="0"/>
              <a:t>Including all forms of Developmental Kindergarten </a:t>
            </a:r>
          </a:p>
          <a:p>
            <a:r>
              <a:rPr lang="en-US" sz="3200" b="1" dirty="0"/>
              <a:t>Assessment window is September 8-October 30, 2015.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0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Start Readiness Program (GSRP) 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State Funded Preschool Program for 4 year </a:t>
            </a:r>
            <a:r>
              <a:rPr lang="en-US" dirty="0" smtClean="0">
                <a:latin typeface="+mj-lt"/>
              </a:rPr>
              <a:t>old children</a:t>
            </a:r>
            <a:r>
              <a:rPr lang="en-US" dirty="0">
                <a:latin typeface="+mj-lt"/>
              </a:rPr>
              <a:t>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Provide </a:t>
            </a:r>
            <a:r>
              <a:rPr lang="en-US" dirty="0">
                <a:latin typeface="+mj-lt"/>
              </a:rPr>
              <a:t>children with a high quality </a:t>
            </a:r>
            <a:r>
              <a:rPr lang="en-US" dirty="0" smtClean="0">
                <a:latin typeface="+mj-lt"/>
              </a:rPr>
              <a:t>preschool experience </a:t>
            </a:r>
            <a:r>
              <a:rPr lang="en-US" dirty="0">
                <a:latin typeface="+mj-lt"/>
              </a:rPr>
              <a:t>that will enable them to enter </a:t>
            </a:r>
            <a:r>
              <a:rPr lang="en-US" dirty="0" smtClean="0">
                <a:latin typeface="+mj-lt"/>
              </a:rPr>
              <a:t>kindergarten with </a:t>
            </a:r>
            <a:r>
              <a:rPr lang="en-US" dirty="0">
                <a:latin typeface="+mj-lt"/>
              </a:rPr>
              <a:t>the skills needed to be </a:t>
            </a:r>
            <a:r>
              <a:rPr lang="en-US" dirty="0" smtClean="0">
                <a:latin typeface="+mj-lt"/>
              </a:rPr>
              <a:t>successful</a:t>
            </a:r>
          </a:p>
          <a:p>
            <a:pPr marL="457200" lvl="1" indent="0">
              <a:buNone/>
            </a:pP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 Children come from low income families </a:t>
            </a:r>
            <a:r>
              <a:rPr lang="en-US" dirty="0" smtClean="0">
                <a:latin typeface="+mj-lt"/>
              </a:rPr>
              <a:t>and/or have factors </a:t>
            </a:r>
            <a:r>
              <a:rPr lang="en-US" dirty="0">
                <a:latin typeface="+mj-lt"/>
              </a:rPr>
              <a:t>which place them at risk </a:t>
            </a:r>
            <a:r>
              <a:rPr lang="en-US" dirty="0" smtClean="0">
                <a:latin typeface="+mj-lt"/>
              </a:rPr>
              <a:t>of educational failure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 Parents incur NO COST for the program if </a:t>
            </a:r>
            <a:r>
              <a:rPr lang="en-US" dirty="0" smtClean="0">
                <a:latin typeface="+mj-lt"/>
              </a:rPr>
              <a:t>below 250</a:t>
            </a:r>
            <a:r>
              <a:rPr lang="en-US" dirty="0">
                <a:latin typeface="+mj-lt"/>
              </a:rPr>
              <a:t>% of Federal Poverty Level</a:t>
            </a:r>
          </a:p>
        </p:txBody>
      </p:sp>
    </p:spTree>
    <p:extLst>
      <p:ext uri="{BB962C8B-B14F-4D97-AF65-F5344CB8AC3E}">
        <p14:creationId xmlns:p14="http://schemas.microsoft.com/office/powerpoint/2010/main" val="23380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Likely Next Steps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KEA is the first step to Michigan’s comprehensive approach to Career and College Readiness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Continuous quality improvement will be emphasized throughout the development and implementation of the Michigan’s KEA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6248401"/>
            <a:ext cx="10382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121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Start Readiness Program </a:t>
            </a:r>
            <a:br>
              <a:rPr lang="en-US" dirty="0" smtClean="0"/>
            </a:br>
            <a:r>
              <a:rPr lang="en-US" dirty="0" smtClean="0"/>
              <a:t>Effectiveness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0687"/>
            <a:ext cx="10515600" cy="4572000"/>
          </a:xfrm>
        </p:spPr>
        <p:txBody>
          <a:bodyPr>
            <a:noAutofit/>
          </a:bodyPr>
          <a:lstStyle/>
          <a:p>
            <a:r>
              <a:rPr lang="en-US" sz="1800" dirty="0">
                <a:latin typeface="+mj-lt"/>
              </a:rPr>
              <a:t>Kindergarten teachers consistently rated </a:t>
            </a:r>
            <a:r>
              <a:rPr lang="en-US" sz="1800" dirty="0" smtClean="0">
                <a:latin typeface="+mj-lt"/>
              </a:rPr>
              <a:t>GSRP graduates </a:t>
            </a:r>
            <a:r>
              <a:rPr lang="en-US" sz="1800" dirty="0">
                <a:latin typeface="+mj-lt"/>
              </a:rPr>
              <a:t>as more advanced in imagination </a:t>
            </a:r>
            <a:r>
              <a:rPr lang="en-US" sz="1800" dirty="0" smtClean="0">
                <a:latin typeface="+mj-lt"/>
              </a:rPr>
              <a:t>and creativity</a:t>
            </a:r>
            <a:r>
              <a:rPr lang="en-US" sz="1800" dirty="0">
                <a:latin typeface="+mj-lt"/>
              </a:rPr>
              <a:t>, demonstrating initiative, </a:t>
            </a:r>
            <a:r>
              <a:rPr lang="en-US" sz="1800" dirty="0" smtClean="0">
                <a:latin typeface="+mj-lt"/>
              </a:rPr>
              <a:t>retaining learning</a:t>
            </a:r>
            <a:r>
              <a:rPr lang="en-US" sz="1800" dirty="0">
                <a:latin typeface="+mj-lt"/>
              </a:rPr>
              <a:t>, completing assignments and as </a:t>
            </a:r>
            <a:r>
              <a:rPr lang="en-US" sz="1800" dirty="0" smtClean="0">
                <a:latin typeface="+mj-lt"/>
              </a:rPr>
              <a:t>having good attendance </a:t>
            </a:r>
            <a:r>
              <a:rPr lang="en-US" sz="1400" dirty="0">
                <a:latin typeface="+mj-lt"/>
              </a:rPr>
              <a:t>(Florian, et al., </a:t>
            </a:r>
            <a:r>
              <a:rPr lang="en-US" sz="1400" dirty="0" smtClean="0">
                <a:latin typeface="+mj-lt"/>
              </a:rPr>
              <a:t>2007).</a:t>
            </a:r>
          </a:p>
          <a:p>
            <a:pPr marL="0" indent="0">
              <a:buNone/>
            </a:pPr>
            <a:endParaRPr lang="en-US" sz="14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Second grade teachers rated GSRP graduates </a:t>
            </a:r>
            <a:r>
              <a:rPr lang="en-US" sz="1800" dirty="0" smtClean="0">
                <a:latin typeface="+mj-lt"/>
              </a:rPr>
              <a:t>higher on </a:t>
            </a:r>
            <a:r>
              <a:rPr lang="en-US" sz="1800" dirty="0">
                <a:latin typeface="+mj-lt"/>
              </a:rPr>
              <a:t>being </a:t>
            </a:r>
            <a:r>
              <a:rPr lang="en-US" sz="1800" i="1" dirty="0">
                <a:latin typeface="+mj-lt"/>
              </a:rPr>
              <a:t>ready to learn, able to retain </a:t>
            </a:r>
            <a:r>
              <a:rPr lang="en-US" sz="1800" i="1" dirty="0" smtClean="0">
                <a:latin typeface="+mj-lt"/>
              </a:rPr>
              <a:t>learning, maintaining </a:t>
            </a:r>
            <a:r>
              <a:rPr lang="en-US" sz="1800" i="1" dirty="0">
                <a:latin typeface="+mj-lt"/>
              </a:rPr>
              <a:t>good attendance and having an </a:t>
            </a:r>
            <a:r>
              <a:rPr lang="en-US" sz="1800" i="1" dirty="0" smtClean="0">
                <a:latin typeface="+mj-lt"/>
              </a:rPr>
              <a:t>interest </a:t>
            </a:r>
            <a:r>
              <a:rPr lang="de-DE" sz="1800" i="1" dirty="0" smtClean="0">
                <a:latin typeface="+mj-lt"/>
              </a:rPr>
              <a:t>in school </a:t>
            </a:r>
            <a:r>
              <a:rPr lang="de-DE" sz="1200" dirty="0">
                <a:latin typeface="+mj-lt"/>
              </a:rPr>
              <a:t>(</a:t>
            </a:r>
            <a:r>
              <a:rPr lang="de-DE" sz="1400" dirty="0">
                <a:latin typeface="+mj-lt"/>
              </a:rPr>
              <a:t>Xiang &amp; Schweinhart, 2002</a:t>
            </a:r>
            <a:r>
              <a:rPr lang="de-DE" sz="1400" dirty="0" smtClean="0">
                <a:latin typeface="+mj-lt"/>
              </a:rPr>
              <a:t>)</a:t>
            </a:r>
          </a:p>
          <a:p>
            <a:pPr marL="0" indent="0">
              <a:buNone/>
            </a:pPr>
            <a:endParaRPr lang="en-US" sz="1400" dirty="0">
              <a:latin typeface="+mj-lt"/>
            </a:endParaRPr>
          </a:p>
          <a:p>
            <a:r>
              <a:rPr lang="en-US" sz="1800" dirty="0" smtClean="0">
                <a:latin typeface="+mj-lt"/>
              </a:rPr>
              <a:t>A </a:t>
            </a:r>
            <a:r>
              <a:rPr lang="en-US" sz="1800" i="1" dirty="0">
                <a:latin typeface="+mj-lt"/>
              </a:rPr>
              <a:t>higher percentage of 4th grade GSRP </a:t>
            </a:r>
            <a:r>
              <a:rPr lang="en-US" sz="1800" i="1" dirty="0" smtClean="0">
                <a:latin typeface="+mj-lt"/>
              </a:rPr>
              <a:t>graduates passed </a:t>
            </a:r>
            <a:r>
              <a:rPr lang="en-US" sz="1800" i="1" dirty="0">
                <a:latin typeface="+mj-lt"/>
              </a:rPr>
              <a:t>the MEAP </a:t>
            </a:r>
            <a:r>
              <a:rPr lang="en-US" sz="1800" dirty="0">
                <a:latin typeface="+mj-lt"/>
              </a:rPr>
              <a:t>compared to non‐GSRP </a:t>
            </a:r>
            <a:r>
              <a:rPr lang="en-US" sz="1800" dirty="0" smtClean="0">
                <a:latin typeface="+mj-lt"/>
              </a:rPr>
              <a:t>students </a:t>
            </a:r>
            <a:r>
              <a:rPr lang="en-US" sz="1400" dirty="0" smtClean="0">
                <a:latin typeface="+mj-lt"/>
              </a:rPr>
              <a:t>(Xiang </a:t>
            </a:r>
            <a:r>
              <a:rPr lang="en-US" sz="1400" dirty="0">
                <a:latin typeface="+mj-lt"/>
              </a:rPr>
              <a:t>&amp; </a:t>
            </a:r>
            <a:r>
              <a:rPr lang="en-US" sz="1400" dirty="0" err="1">
                <a:latin typeface="+mj-lt"/>
              </a:rPr>
              <a:t>Schweinhart</a:t>
            </a:r>
            <a:r>
              <a:rPr lang="en-US" sz="1400" dirty="0">
                <a:latin typeface="+mj-lt"/>
              </a:rPr>
              <a:t>, 2002</a:t>
            </a:r>
            <a:r>
              <a:rPr lang="en-US" sz="1400" dirty="0" smtClean="0">
                <a:latin typeface="+mj-lt"/>
              </a:rPr>
              <a:t>).</a:t>
            </a:r>
          </a:p>
          <a:p>
            <a:pPr marL="0" indent="0">
              <a:buNone/>
            </a:pPr>
            <a:endParaRPr lang="en-US" sz="14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Significantly </a:t>
            </a:r>
            <a:r>
              <a:rPr lang="en-US" sz="1800" i="1" dirty="0">
                <a:latin typeface="+mj-lt"/>
              </a:rPr>
              <a:t>fewer GSRP participants were </a:t>
            </a:r>
            <a:r>
              <a:rPr lang="en-US" sz="1800" i="1" dirty="0" smtClean="0">
                <a:latin typeface="+mj-lt"/>
              </a:rPr>
              <a:t>retained in </a:t>
            </a:r>
            <a:r>
              <a:rPr lang="en-US" sz="1800" i="1" dirty="0">
                <a:latin typeface="+mj-lt"/>
              </a:rPr>
              <a:t>grade </a:t>
            </a:r>
            <a:r>
              <a:rPr lang="en-US" sz="1800" dirty="0">
                <a:latin typeface="+mj-lt"/>
              </a:rPr>
              <a:t>than non‐GSRP students between 2nd </a:t>
            </a:r>
            <a:r>
              <a:rPr lang="en-US" sz="1800" dirty="0" smtClean="0">
                <a:latin typeface="+mj-lt"/>
              </a:rPr>
              <a:t>and 12th </a:t>
            </a:r>
            <a:r>
              <a:rPr lang="en-US" sz="1800" dirty="0">
                <a:latin typeface="+mj-lt"/>
              </a:rPr>
              <a:t>grades (36.5% versus 49.2% in 12th grade</a:t>
            </a:r>
            <a:r>
              <a:rPr lang="en-US" sz="1800" dirty="0" smtClean="0">
                <a:latin typeface="+mj-lt"/>
              </a:rPr>
              <a:t>) </a:t>
            </a:r>
            <a:r>
              <a:rPr lang="en-US" sz="1400" dirty="0" smtClean="0">
                <a:latin typeface="+mj-lt"/>
              </a:rPr>
              <a:t>(</a:t>
            </a:r>
            <a:r>
              <a:rPr lang="en-US" sz="1400" dirty="0" err="1">
                <a:latin typeface="+mj-lt"/>
              </a:rPr>
              <a:t>HighScope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smtClean="0">
                <a:latin typeface="+mj-lt"/>
              </a:rPr>
              <a:t>2011).</a:t>
            </a:r>
          </a:p>
          <a:p>
            <a:pPr marL="0" indent="0">
              <a:buNone/>
            </a:pPr>
            <a:endParaRPr lang="en-US" sz="14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More GSRP students </a:t>
            </a:r>
            <a:r>
              <a:rPr lang="en-US" sz="1800" i="1" dirty="0">
                <a:latin typeface="+mj-lt"/>
              </a:rPr>
              <a:t>graduated on time from </a:t>
            </a:r>
            <a:r>
              <a:rPr lang="en-US" sz="1800" i="1" dirty="0" smtClean="0">
                <a:latin typeface="+mj-lt"/>
              </a:rPr>
              <a:t>high school </a:t>
            </a:r>
            <a:r>
              <a:rPr lang="en-US" sz="1800" dirty="0">
                <a:latin typeface="+mj-lt"/>
              </a:rPr>
              <a:t>than non‐GSRP participants (58.3% </a:t>
            </a:r>
            <a:r>
              <a:rPr lang="en-US" sz="1800" dirty="0" smtClean="0">
                <a:latin typeface="+mj-lt"/>
              </a:rPr>
              <a:t>versus 43.0</a:t>
            </a:r>
            <a:r>
              <a:rPr lang="en-US" sz="1800" dirty="0">
                <a:latin typeface="+mj-lt"/>
              </a:rPr>
              <a:t>%) </a:t>
            </a:r>
            <a:r>
              <a:rPr lang="en-US" sz="1400" dirty="0">
                <a:latin typeface="+mj-lt"/>
              </a:rPr>
              <a:t>(</a:t>
            </a:r>
            <a:r>
              <a:rPr lang="en-US" sz="1400" dirty="0" err="1">
                <a:latin typeface="+mj-lt"/>
              </a:rPr>
              <a:t>HighScope</a:t>
            </a:r>
            <a:r>
              <a:rPr lang="en-US" sz="1400" dirty="0">
                <a:latin typeface="+mj-lt"/>
              </a:rPr>
              <a:t>, 2011).</a:t>
            </a:r>
          </a:p>
        </p:txBody>
      </p:sp>
    </p:spTree>
    <p:extLst>
      <p:ext uri="{BB962C8B-B14F-4D97-AF65-F5344CB8AC3E}">
        <p14:creationId xmlns:p14="http://schemas.microsoft.com/office/powerpoint/2010/main" val="34539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Kent County GSRP Numbers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4,524 slots filled this year (71% increase from last year’s numbers)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34% of all allocated slots were distributed to Community Based Organizations (meeting the 30% requirement stated in Public Act 0196 of 2014 – a 22% increase from last year)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800 slots allocated for GSRP/Head Start blended classrooms (highest number in the State)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5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Continuous Quality </a:t>
            </a:r>
            <a:r>
              <a:rPr lang="en-US" dirty="0" smtClean="0"/>
              <a:t>Improvement in GSRP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+mj-lt"/>
              </a:rPr>
              <a:t>Implement the </a:t>
            </a:r>
            <a:r>
              <a:rPr lang="en-US" sz="2000" dirty="0">
                <a:latin typeface="+mj-lt"/>
              </a:rPr>
              <a:t>comprehensive </a:t>
            </a:r>
            <a:r>
              <a:rPr lang="en-US" sz="2000" i="1" dirty="0">
                <a:latin typeface="+mj-lt"/>
              </a:rPr>
              <a:t>Early Childhood Standards of Quality for Prekindergarten </a:t>
            </a:r>
            <a:r>
              <a:rPr lang="en-US" sz="2000" dirty="0">
                <a:latin typeface="+mj-lt"/>
              </a:rPr>
              <a:t>adopted </a:t>
            </a:r>
            <a:r>
              <a:rPr lang="en-US" sz="2000" dirty="0" smtClean="0">
                <a:latin typeface="+mj-lt"/>
              </a:rPr>
              <a:t>by the </a:t>
            </a:r>
            <a:r>
              <a:rPr lang="en-US" sz="2000" dirty="0">
                <a:latin typeface="+mj-lt"/>
              </a:rPr>
              <a:t>Michigan State Board of Education.</a:t>
            </a:r>
          </a:p>
          <a:p>
            <a:r>
              <a:rPr lang="en-US" sz="2000" dirty="0" smtClean="0">
                <a:latin typeface="+mj-lt"/>
              </a:rPr>
              <a:t>Use </a:t>
            </a:r>
            <a:r>
              <a:rPr lang="en-US" sz="2000" dirty="0">
                <a:latin typeface="+mj-lt"/>
              </a:rPr>
              <a:t>of the </a:t>
            </a:r>
            <a:r>
              <a:rPr lang="en-US" sz="2000" i="1" dirty="0">
                <a:latin typeface="+mj-lt"/>
              </a:rPr>
              <a:t>Program Quality Assessment </a:t>
            </a:r>
            <a:r>
              <a:rPr lang="en-US" sz="2000" dirty="0">
                <a:latin typeface="+mj-lt"/>
              </a:rPr>
              <a:t>(PQA</a:t>
            </a:r>
            <a:r>
              <a:rPr lang="en-US" sz="2000" dirty="0" smtClean="0">
                <a:latin typeface="+mj-lt"/>
              </a:rPr>
              <a:t>).</a:t>
            </a:r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An </a:t>
            </a:r>
            <a:r>
              <a:rPr lang="en-US" sz="2000" dirty="0">
                <a:latin typeface="+mj-lt"/>
              </a:rPr>
              <a:t>Early Childhood Specialist position with a master’s degree or higher to act as a mentor‐coach </a:t>
            </a:r>
            <a:r>
              <a:rPr lang="en-US" sz="2000" dirty="0" smtClean="0">
                <a:latin typeface="+mj-lt"/>
              </a:rPr>
              <a:t>for teaching </a:t>
            </a:r>
            <a:r>
              <a:rPr lang="en-US" sz="2000" dirty="0">
                <a:latin typeface="+mj-lt"/>
              </a:rPr>
              <a:t>teams.</a:t>
            </a:r>
          </a:p>
          <a:p>
            <a:r>
              <a:rPr lang="en-US" sz="2000" dirty="0" smtClean="0">
                <a:latin typeface="+mj-lt"/>
              </a:rPr>
              <a:t>Teachers </a:t>
            </a:r>
            <a:r>
              <a:rPr lang="en-US" sz="2000" dirty="0">
                <a:latin typeface="+mj-lt"/>
              </a:rPr>
              <a:t>with </a:t>
            </a:r>
            <a:r>
              <a:rPr lang="en-US" sz="2000" dirty="0" smtClean="0">
                <a:latin typeface="+mj-lt"/>
              </a:rPr>
              <a:t>a valid teaching certificate and ZA/ZS endorsement </a:t>
            </a:r>
            <a:r>
              <a:rPr lang="en-US" sz="2000" i="1" dirty="0" smtClean="0">
                <a:latin typeface="+mj-lt"/>
              </a:rPr>
              <a:t>or </a:t>
            </a:r>
            <a:r>
              <a:rPr lang="en-US" sz="2000" dirty="0" smtClean="0">
                <a:latin typeface="+mj-lt"/>
              </a:rPr>
              <a:t>a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b</a:t>
            </a:r>
            <a:r>
              <a:rPr lang="en-US" sz="2000" dirty="0" smtClean="0">
                <a:latin typeface="+mj-lt"/>
              </a:rPr>
              <a:t>achelors degree in early childhood or child development with a focus on preschool teaching.</a:t>
            </a:r>
          </a:p>
          <a:p>
            <a:r>
              <a:rPr lang="en-US" sz="2000" dirty="0" smtClean="0">
                <a:latin typeface="+mj-lt"/>
              </a:rPr>
              <a:t>Associate </a:t>
            </a:r>
            <a:r>
              <a:rPr lang="en-US" sz="2000" dirty="0">
                <a:latin typeface="+mj-lt"/>
              </a:rPr>
              <a:t>Teachers with an associate’s degree in early childhood/child development or Child </a:t>
            </a:r>
            <a:r>
              <a:rPr lang="en-US" sz="2000" dirty="0" smtClean="0">
                <a:latin typeface="+mj-lt"/>
              </a:rPr>
              <a:t>Development Associate </a:t>
            </a:r>
            <a:r>
              <a:rPr lang="en-US" sz="2000" dirty="0">
                <a:latin typeface="+mj-lt"/>
              </a:rPr>
              <a:t>credential.</a:t>
            </a:r>
          </a:p>
          <a:p>
            <a:r>
              <a:rPr lang="en-US" sz="2000" dirty="0" smtClean="0">
                <a:latin typeface="+mj-lt"/>
              </a:rPr>
              <a:t>Staff </a:t>
            </a:r>
            <a:r>
              <a:rPr lang="en-US" sz="2000" dirty="0">
                <a:latin typeface="+mj-lt"/>
              </a:rPr>
              <a:t>Continuing Education.</a:t>
            </a:r>
          </a:p>
          <a:p>
            <a:r>
              <a:rPr lang="en-US" sz="2000" dirty="0" smtClean="0">
                <a:latin typeface="+mj-lt"/>
              </a:rPr>
              <a:t>Staff‐child </a:t>
            </a:r>
            <a:r>
              <a:rPr lang="en-US" sz="2000" dirty="0">
                <a:latin typeface="+mj-lt"/>
              </a:rPr>
              <a:t>ratio of 1:8.</a:t>
            </a:r>
          </a:p>
          <a:p>
            <a:r>
              <a:rPr lang="en-US" sz="2000" dirty="0" smtClean="0">
                <a:latin typeface="+mj-lt"/>
              </a:rPr>
              <a:t>Maximum </a:t>
            </a:r>
            <a:r>
              <a:rPr lang="en-US" sz="2000" dirty="0">
                <a:latin typeface="+mj-lt"/>
              </a:rPr>
              <a:t>class size of 18.</a:t>
            </a:r>
          </a:p>
          <a:p>
            <a:r>
              <a:rPr lang="en-US" sz="2000" dirty="0" smtClean="0">
                <a:latin typeface="+mj-lt"/>
              </a:rPr>
              <a:t>Developmental </a:t>
            </a:r>
            <a:r>
              <a:rPr lang="en-US" sz="2000" dirty="0">
                <a:latin typeface="+mj-lt"/>
              </a:rPr>
              <a:t>screening and continuous progress assessment.</a:t>
            </a:r>
          </a:p>
        </p:txBody>
      </p:sp>
    </p:spTree>
    <p:extLst>
      <p:ext uri="{BB962C8B-B14F-4D97-AF65-F5344CB8AC3E}">
        <p14:creationId xmlns:p14="http://schemas.microsoft.com/office/powerpoint/2010/main" val="128126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Start Readiness Program Data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Teaching Strategies GOLD</a:t>
            </a:r>
          </a:p>
          <a:p>
            <a:pPr lvl="1"/>
            <a:r>
              <a:rPr lang="en-US" dirty="0" smtClean="0">
                <a:latin typeface="+mj-lt"/>
              </a:rPr>
              <a:t>Valid and Reliable</a:t>
            </a:r>
          </a:p>
          <a:p>
            <a:pPr lvl="1"/>
            <a:r>
              <a:rPr lang="en-US" dirty="0" smtClean="0">
                <a:latin typeface="+mj-lt"/>
              </a:rPr>
              <a:t>Authentic Ongoing Observational Assessment </a:t>
            </a:r>
          </a:p>
          <a:p>
            <a:pPr lvl="1"/>
            <a:r>
              <a:rPr lang="en-US" dirty="0" smtClean="0">
                <a:latin typeface="+mj-lt"/>
              </a:rPr>
              <a:t>10 domains</a:t>
            </a:r>
          </a:p>
          <a:p>
            <a:pPr lvl="1"/>
            <a:r>
              <a:rPr lang="en-US" dirty="0" smtClean="0">
                <a:latin typeface="+mj-lt"/>
              </a:rPr>
              <a:t>38 objectives</a:t>
            </a:r>
          </a:p>
          <a:p>
            <a:pPr lvl="1"/>
            <a:r>
              <a:rPr lang="en-US" dirty="0" smtClean="0">
                <a:latin typeface="+mj-lt"/>
              </a:rPr>
              <a:t>Three checkpoints a year 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484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738906"/>
              </p:ext>
            </p:extLst>
          </p:nvPr>
        </p:nvGraphicFramePr>
        <p:xfrm>
          <a:off x="600501" y="284445"/>
          <a:ext cx="10781732" cy="6289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736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996562"/>
              </p:ext>
            </p:extLst>
          </p:nvPr>
        </p:nvGraphicFramePr>
        <p:xfrm>
          <a:off x="309489" y="284445"/>
          <a:ext cx="11254154" cy="701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56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7035</TotalTime>
  <Words>1524</Words>
  <Application>Microsoft Office PowerPoint</Application>
  <PresentationFormat>Widescreen</PresentationFormat>
  <Paragraphs>256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Adobe Fangsong Std R</vt:lpstr>
      <vt:lpstr>ＭＳ Ｐゴシック</vt:lpstr>
      <vt:lpstr>Aharoni</vt:lpstr>
      <vt:lpstr>Arial</vt:lpstr>
      <vt:lpstr>Book Antiqua</vt:lpstr>
      <vt:lpstr>Calibri</vt:lpstr>
      <vt:lpstr>Calibri Light</vt:lpstr>
      <vt:lpstr>Century Gothic</vt:lpstr>
      <vt:lpstr>Courier New</vt:lpstr>
      <vt:lpstr>Garamond</vt:lpstr>
      <vt:lpstr>Office Theme</vt:lpstr>
      <vt:lpstr>Apothecary</vt:lpstr>
      <vt:lpstr>PowerPoint Presentation</vt:lpstr>
      <vt:lpstr>Goals for Today</vt:lpstr>
      <vt:lpstr>Great Start Readiness Program (GSRP) Overview</vt:lpstr>
      <vt:lpstr>Great Start Readiness Program  Effectiveness Highlights</vt:lpstr>
      <vt:lpstr>Current Kent County GSRP Numbers </vt:lpstr>
      <vt:lpstr>Continuous Quality Improvement in GSRP</vt:lpstr>
      <vt:lpstr>Great Start Readiness Program Data  </vt:lpstr>
      <vt:lpstr>PowerPoint Presentation</vt:lpstr>
      <vt:lpstr>PowerPoint Presentation</vt:lpstr>
      <vt:lpstr>Data Trends by Domains in Kent County GSRP</vt:lpstr>
      <vt:lpstr>Data Driven Adjustments to Programming </vt:lpstr>
      <vt:lpstr>Data Driven Adjustments to Programming </vt:lpstr>
      <vt:lpstr>Data Driven Adjustments to Programming</vt:lpstr>
      <vt:lpstr>Looking Ahead to 2015-2016</vt:lpstr>
      <vt:lpstr>Kindergarten Entrance Assessment</vt:lpstr>
      <vt:lpstr>What do we know now about the KEA?</vt:lpstr>
      <vt:lpstr>Why a Kindergarten Entrance Assessment?</vt:lpstr>
      <vt:lpstr>What is it?</vt:lpstr>
      <vt:lpstr>The Tool—TS Gold</vt:lpstr>
      <vt:lpstr>PowerPoint Presentation</vt:lpstr>
      <vt:lpstr>Reports from TS Gold include:</vt:lpstr>
      <vt:lpstr>Individual Child Report (Teacher)</vt:lpstr>
      <vt:lpstr>Widely Held Expectations Report (Administrator)</vt:lpstr>
      <vt:lpstr>Performance and Growth Report (Teacher)</vt:lpstr>
      <vt:lpstr>Administrator Report: Comparative Report</vt:lpstr>
      <vt:lpstr>Principal AND Administrator Training</vt:lpstr>
      <vt:lpstr>Professional learning  </vt:lpstr>
      <vt:lpstr>The PROPOSED incentives</vt:lpstr>
      <vt:lpstr>The PROPOSED incentives concerning the KEA</vt:lpstr>
      <vt:lpstr>Likely Next Steps </vt:lpstr>
    </vt:vector>
  </TitlesOfParts>
  <Company>Kent Intermediate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Kent ISD Great Start Readiness Data Analysis Meeting</dc:title>
  <dc:creator>Ashley Karsten</dc:creator>
  <cp:lastModifiedBy>Bill Smith</cp:lastModifiedBy>
  <cp:revision>45</cp:revision>
  <cp:lastPrinted>2015-04-21T18:28:46Z</cp:lastPrinted>
  <dcterms:created xsi:type="dcterms:W3CDTF">2015-02-26T19:33:32Z</dcterms:created>
  <dcterms:modified xsi:type="dcterms:W3CDTF">2015-04-22T13:00:19Z</dcterms:modified>
</cp:coreProperties>
</file>