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1" r:id="rId2"/>
    <p:sldMasterId id="2147483660" r:id="rId3"/>
  </p:sldMasterIdLst>
  <p:notesMasterIdLst>
    <p:notesMasterId r:id="rId13"/>
  </p:notesMasterIdLst>
  <p:sldIdLst>
    <p:sldId id="256" r:id="rId4"/>
    <p:sldId id="257" r:id="rId5"/>
    <p:sldId id="260" r:id="rId6"/>
    <p:sldId id="326" r:id="rId7"/>
    <p:sldId id="261" r:id="rId8"/>
    <p:sldId id="350" r:id="rId9"/>
    <p:sldId id="351" r:id="rId10"/>
    <p:sldId id="339" r:id="rId11"/>
    <p:sldId id="348"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2A89D"/>
    <a:srgbClr val="0E76B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295" autoAdjust="0"/>
    <p:restoredTop sz="95232" autoAdjust="0"/>
  </p:normalViewPr>
  <p:slideViewPr>
    <p:cSldViewPr snapToGrid="0">
      <p:cViewPr varScale="1">
        <p:scale>
          <a:sx n="88" d="100"/>
          <a:sy n="88" d="100"/>
        </p:scale>
        <p:origin x="44" y="96"/>
      </p:cViewPr>
      <p:guideLst>
        <p:guide orient="horz" pos="2160"/>
        <p:guide pos="3840"/>
      </p:guideLst>
    </p:cSldViewPr>
  </p:slideViewPr>
  <p:notesTextViewPr>
    <p:cViewPr>
      <p:scale>
        <a:sx n="3" d="2"/>
        <a:sy n="3" d="2"/>
      </p:scale>
      <p:origin x="0" y="0"/>
    </p:cViewPr>
  </p:notesTextViewPr>
  <p:sorterViewPr>
    <p:cViewPr>
      <p:scale>
        <a:sx n="100" d="100"/>
        <a:sy n="100" d="100"/>
      </p:scale>
      <p:origin x="0" y="3024"/>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notesMaster" Target="notesMasters/notesMaster1.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viewProps" Target="viewProps.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14402CA-8C46-43D6-9388-13EE63F76F23}" type="datetimeFigureOut">
              <a:rPr lang="en-US" smtClean="0"/>
              <a:t>4/22/2015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7531452-2ACC-426F-8B68-2527BD921B66}" type="slidenum">
              <a:rPr lang="en-US" smtClean="0"/>
              <a:t>‹#›</a:t>
            </a:fld>
            <a:endParaRPr lang="en-US"/>
          </a:p>
        </p:txBody>
      </p:sp>
    </p:spTree>
    <p:extLst>
      <p:ext uri="{BB962C8B-B14F-4D97-AF65-F5344CB8AC3E}">
        <p14:creationId xmlns:p14="http://schemas.microsoft.com/office/powerpoint/2010/main" val="6388361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308860" y="1659118"/>
            <a:ext cx="9044940" cy="769001"/>
          </a:xfrm>
          <a:prstGeom prst="rect">
            <a:avLst/>
          </a:prstGeom>
        </p:spPr>
        <p:txBody>
          <a:bodyPr/>
          <a:lstStyle>
            <a:lvl1pPr>
              <a:defRPr sz="4200"/>
            </a:lvl1pPr>
          </a:lstStyle>
          <a:p>
            <a:r>
              <a:rPr lang="en-US" dirty="0" smtClean="0"/>
              <a:t>Click to edit Master title style</a:t>
            </a:r>
            <a:endParaRPr lang="en-US" dirty="0"/>
          </a:p>
        </p:txBody>
      </p:sp>
      <p:sp>
        <p:nvSpPr>
          <p:cNvPr id="3" name="Content Placeholder 2"/>
          <p:cNvSpPr>
            <a:spLocks noGrp="1"/>
          </p:cNvSpPr>
          <p:nvPr>
            <p:ph idx="1"/>
          </p:nvPr>
        </p:nvSpPr>
        <p:spPr>
          <a:xfrm>
            <a:off x="2308860" y="2628819"/>
            <a:ext cx="9044940" cy="3326131"/>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256FC7E4-14BE-4239-A790-28259DE0EE24}" type="datetimeFigureOut">
              <a:rPr lang="en-US" smtClean="0"/>
              <a:t>4/22/2015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D38015-57D7-4FC2-8709-2AC258526672}" type="slidenum">
              <a:rPr lang="en-US" smtClean="0"/>
              <a:t>‹#›</a:t>
            </a:fld>
            <a:endParaRPr lang="en-US"/>
          </a:p>
        </p:txBody>
      </p:sp>
    </p:spTree>
    <p:extLst>
      <p:ext uri="{BB962C8B-B14F-4D97-AF65-F5344CB8AC3E}">
        <p14:creationId xmlns:p14="http://schemas.microsoft.com/office/powerpoint/2010/main" val="57181207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543300" y="365125"/>
            <a:ext cx="7812088" cy="1325563"/>
          </a:xfrm>
        </p:spPr>
        <p:txBody>
          <a:bodyPr/>
          <a:lstStyle/>
          <a:p>
            <a:r>
              <a:rPr lang="en-US" dirty="0" smtClean="0"/>
              <a:t>Click to edit Master title style</a:t>
            </a:r>
            <a:endParaRPr lang="en-US" dirty="0"/>
          </a:p>
        </p:txBody>
      </p:sp>
      <p:sp>
        <p:nvSpPr>
          <p:cNvPr id="3" name="Text Placeholder 2"/>
          <p:cNvSpPr>
            <a:spLocks noGrp="1"/>
          </p:cNvSpPr>
          <p:nvPr>
            <p:ph type="body" idx="1"/>
          </p:nvPr>
        </p:nvSpPr>
        <p:spPr>
          <a:xfrm>
            <a:off x="839788" y="201263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839788" y="2836545"/>
            <a:ext cx="5157787" cy="290131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6172200" y="201263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836545"/>
            <a:ext cx="5183188" cy="290131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56FC7E4-14BE-4239-A790-28259DE0EE24}" type="datetimeFigureOut">
              <a:rPr lang="en-US" smtClean="0"/>
              <a:t>4/22/2015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AD38015-57D7-4FC2-8709-2AC258526672}" type="slidenum">
              <a:rPr lang="en-US" smtClean="0"/>
              <a:t>‹#›</a:t>
            </a:fld>
            <a:endParaRPr lang="en-US"/>
          </a:p>
        </p:txBody>
      </p:sp>
    </p:spTree>
    <p:extLst>
      <p:ext uri="{BB962C8B-B14F-4D97-AF65-F5344CB8AC3E}">
        <p14:creationId xmlns:p14="http://schemas.microsoft.com/office/powerpoint/2010/main" val="11235319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1600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71614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3200400"/>
            <a:ext cx="3932237" cy="250317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56FC7E4-14BE-4239-A790-28259DE0EE24}" type="datetimeFigureOut">
              <a:rPr lang="en-US" smtClean="0"/>
              <a:t>4/22/2015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AD38015-57D7-4FC2-8709-2AC258526672}" type="slidenum">
              <a:rPr lang="en-US" smtClean="0"/>
              <a:t>‹#›</a:t>
            </a:fld>
            <a:endParaRPr lang="en-US"/>
          </a:p>
        </p:txBody>
      </p:sp>
    </p:spTree>
    <p:extLst>
      <p:ext uri="{BB962C8B-B14F-4D97-AF65-F5344CB8AC3E}">
        <p14:creationId xmlns:p14="http://schemas.microsoft.com/office/powerpoint/2010/main" val="18677213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885359"/>
            <a:ext cx="9144000" cy="703839"/>
          </a:xfrm>
          <a:prstGeom prst="rect">
            <a:avLst/>
          </a:prstGeom>
        </p:spPr>
        <p:txBody>
          <a:bodyPr anchor="b"/>
          <a:lstStyle>
            <a:lvl1pPr algn="ctr">
              <a:defRPr sz="4200"/>
            </a:lvl1pPr>
          </a:lstStyle>
          <a:p>
            <a:r>
              <a:rPr lang="en-US" dirty="0" smtClean="0"/>
              <a:t>Click to edit Master title style</a:t>
            </a:r>
            <a:endParaRPr lang="en-US" dirty="0"/>
          </a:p>
        </p:txBody>
      </p:sp>
      <p:sp>
        <p:nvSpPr>
          <p:cNvPr id="3" name="Subtitle 2"/>
          <p:cNvSpPr>
            <a:spLocks noGrp="1"/>
          </p:cNvSpPr>
          <p:nvPr>
            <p:ph type="subTitle" idx="1"/>
          </p:nvPr>
        </p:nvSpPr>
        <p:spPr>
          <a:xfrm>
            <a:off x="1524000" y="2609621"/>
            <a:ext cx="9144000" cy="472943"/>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fld id="{256FC7E4-14BE-4239-A790-28259DE0EE24}" type="datetimeFigureOut">
              <a:rPr lang="en-US" smtClean="0"/>
              <a:t>4/22/2015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D38015-57D7-4FC2-8709-2AC258526672}" type="slidenum">
              <a:rPr lang="en-US" smtClean="0"/>
              <a:t>‹#›</a:t>
            </a:fld>
            <a:endParaRPr lang="en-US"/>
          </a:p>
        </p:txBody>
      </p:sp>
    </p:spTree>
    <p:extLst>
      <p:ext uri="{BB962C8B-B14F-4D97-AF65-F5344CB8AC3E}">
        <p14:creationId xmlns:p14="http://schemas.microsoft.com/office/powerpoint/2010/main" val="397460527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90712" y="1871033"/>
            <a:ext cx="9063087" cy="730765"/>
          </a:xfrm>
          <a:prstGeom prst="rect">
            <a:avLst/>
          </a:prstGeom>
        </p:spPr>
        <p:txBody>
          <a:bodyPr anchor="b"/>
          <a:lstStyle>
            <a:lvl1pPr algn="ctr">
              <a:defRPr sz="4200"/>
            </a:lvl1pPr>
          </a:lstStyle>
          <a:p>
            <a:r>
              <a:rPr lang="en-US" dirty="0" smtClean="0"/>
              <a:t>Click to edit Master title style</a:t>
            </a:r>
            <a:endParaRPr lang="en-US" dirty="0"/>
          </a:p>
        </p:txBody>
      </p:sp>
      <p:sp>
        <p:nvSpPr>
          <p:cNvPr id="3" name="Subtitle 2"/>
          <p:cNvSpPr>
            <a:spLocks noGrp="1"/>
          </p:cNvSpPr>
          <p:nvPr>
            <p:ph type="subTitle" idx="1"/>
          </p:nvPr>
        </p:nvSpPr>
        <p:spPr>
          <a:xfrm>
            <a:off x="4286250" y="5718070"/>
            <a:ext cx="7768590" cy="638280"/>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fld id="{B087D133-1611-4704-9FC0-D890D36E17B1}" type="datetimeFigureOut">
              <a:rPr lang="en-US" smtClean="0"/>
              <a:t>4/22/2015</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06829D3-02C2-4902-8842-D60D82764079}" type="slidenum">
              <a:rPr lang="en-US" smtClean="0"/>
              <a:t>‹#›</a:t>
            </a:fld>
            <a:endParaRPr lang="en-US" dirty="0"/>
          </a:p>
        </p:txBody>
      </p:sp>
    </p:spTree>
    <p:extLst>
      <p:ext uri="{BB962C8B-B14F-4D97-AF65-F5344CB8AC3E}">
        <p14:creationId xmlns:p14="http://schemas.microsoft.com/office/powerpoint/2010/main" val="387081753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2337847" y="1609464"/>
            <a:ext cx="9015953" cy="624690"/>
          </a:xfrm>
          <a:prstGeom prst="rect">
            <a:avLst/>
          </a:prstGeom>
        </p:spPr>
        <p:txBody>
          <a:bodyPr/>
          <a:lstStyle>
            <a:lvl1pPr>
              <a:defRPr sz="4200"/>
            </a:lvl1pPr>
          </a:lstStyle>
          <a:p>
            <a:r>
              <a:rPr lang="en-US" dirty="0" smtClean="0"/>
              <a:t>Click to edit Master title style</a:t>
            </a:r>
            <a:endParaRPr lang="en-US" dirty="0"/>
          </a:p>
        </p:txBody>
      </p:sp>
      <p:sp>
        <p:nvSpPr>
          <p:cNvPr id="3" name="Date Placeholder 2"/>
          <p:cNvSpPr>
            <a:spLocks noGrp="1"/>
          </p:cNvSpPr>
          <p:nvPr>
            <p:ph type="dt" sz="half" idx="10"/>
          </p:nvPr>
        </p:nvSpPr>
        <p:spPr/>
        <p:txBody>
          <a:bodyPr/>
          <a:lstStyle/>
          <a:p>
            <a:fld id="{256FC7E4-14BE-4239-A790-28259DE0EE24}" type="datetimeFigureOut">
              <a:rPr lang="en-US" smtClean="0"/>
              <a:t>4/22/2015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AD38015-57D7-4FC2-8709-2AC258526672}" type="slidenum">
              <a:rPr lang="en-US" smtClean="0"/>
              <a:t>‹#›</a:t>
            </a:fld>
            <a:endParaRPr lang="en-US"/>
          </a:p>
        </p:txBody>
      </p:sp>
    </p:spTree>
    <p:extLst>
      <p:ext uri="{BB962C8B-B14F-4D97-AF65-F5344CB8AC3E}">
        <p14:creationId xmlns:p14="http://schemas.microsoft.com/office/powerpoint/2010/main" val="30933304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6FC7E4-14BE-4239-A790-28259DE0EE24}" type="datetimeFigureOut">
              <a:rPr lang="en-US" smtClean="0"/>
              <a:t>4/22/2015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AD38015-57D7-4FC2-8709-2AC258526672}" type="slidenum">
              <a:rPr lang="en-US" smtClean="0"/>
              <a:t>‹#›</a:t>
            </a:fld>
            <a:endParaRPr lang="en-US"/>
          </a:p>
        </p:txBody>
      </p:sp>
    </p:spTree>
    <p:extLst>
      <p:ext uri="{BB962C8B-B14F-4D97-AF65-F5344CB8AC3E}">
        <p14:creationId xmlns:p14="http://schemas.microsoft.com/office/powerpoint/2010/main" val="3594273261"/>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2136939"/>
            <a:ext cx="3932237" cy="1600200"/>
          </a:xfrm>
          <a:prstGeom prst="rect">
            <a:avLst/>
          </a:prstGeom>
        </p:spPr>
        <p:txBody>
          <a:bodyPr anchor="b"/>
          <a:lstStyle>
            <a:lvl1pPr>
              <a:defRPr sz="3200"/>
            </a:lvl1pPr>
          </a:lstStyle>
          <a:p>
            <a:r>
              <a:rPr lang="en-US" dirty="0" smtClean="0"/>
              <a:t>Click to edit Master title style</a:t>
            </a:r>
            <a:endParaRPr lang="en-US" dirty="0"/>
          </a:p>
        </p:txBody>
      </p:sp>
      <p:sp>
        <p:nvSpPr>
          <p:cNvPr id="3" name="Picture Placeholder 2"/>
          <p:cNvSpPr>
            <a:spLocks noGrp="1"/>
          </p:cNvSpPr>
          <p:nvPr>
            <p:ph type="pic" idx="1"/>
          </p:nvPr>
        </p:nvSpPr>
        <p:spPr>
          <a:xfrm>
            <a:off x="5183188" y="1581314"/>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3737139"/>
            <a:ext cx="3932237" cy="2537460"/>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smtClean="0"/>
              <a:t>Click to edit Master text styles</a:t>
            </a:r>
          </a:p>
        </p:txBody>
      </p:sp>
      <p:sp>
        <p:nvSpPr>
          <p:cNvPr id="5" name="Date Placeholder 4"/>
          <p:cNvSpPr>
            <a:spLocks noGrp="1"/>
          </p:cNvSpPr>
          <p:nvPr>
            <p:ph type="dt" sz="half" idx="10"/>
          </p:nvPr>
        </p:nvSpPr>
        <p:spPr/>
        <p:txBody>
          <a:bodyPr/>
          <a:lstStyle/>
          <a:p>
            <a:fld id="{256FC7E4-14BE-4239-A790-28259DE0EE24}" type="datetimeFigureOut">
              <a:rPr lang="en-US" smtClean="0"/>
              <a:t>4/22/2015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AD38015-57D7-4FC2-8709-2AC258526672}" type="slidenum">
              <a:rPr lang="en-US" smtClean="0"/>
              <a:t>‹#›</a:t>
            </a:fld>
            <a:endParaRPr lang="en-US"/>
          </a:p>
        </p:txBody>
      </p:sp>
    </p:spTree>
    <p:extLst>
      <p:ext uri="{BB962C8B-B14F-4D97-AF65-F5344CB8AC3E}">
        <p14:creationId xmlns:p14="http://schemas.microsoft.com/office/powerpoint/2010/main" val="11978646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8200" y="1929975"/>
            <a:ext cx="10515600" cy="671824"/>
          </a:xfrm>
          <a:prstGeom prst="rect">
            <a:avLst/>
          </a:prstGeom>
        </p:spPr>
        <p:txBody>
          <a:bodyPr/>
          <a:lstStyle>
            <a:lvl1pPr>
              <a:defRPr sz="4200"/>
            </a:lvl1pPr>
          </a:lstStyle>
          <a:p>
            <a:r>
              <a:rPr lang="en-US" dirty="0" smtClean="0"/>
              <a:t>Today</a:t>
            </a:r>
            <a:endParaRPr lang="en-US" dirty="0"/>
          </a:p>
        </p:txBody>
      </p:sp>
      <p:sp>
        <p:nvSpPr>
          <p:cNvPr id="3" name="Content Placeholder 2"/>
          <p:cNvSpPr>
            <a:spLocks noGrp="1"/>
          </p:cNvSpPr>
          <p:nvPr>
            <p:ph sz="half" idx="1" hasCustomPrompt="1"/>
          </p:nvPr>
        </p:nvSpPr>
        <p:spPr>
          <a:xfrm>
            <a:off x="838200" y="2997724"/>
            <a:ext cx="5181600" cy="3271101"/>
          </a:xfrm>
          <a:prstGeom prst="rect">
            <a:avLst/>
          </a:prstGeom>
        </p:spPr>
        <p:txBody>
          <a:bodyPr/>
          <a:lstStyle>
            <a:lvl1pPr>
              <a:defRPr/>
            </a:lvl1pPr>
          </a:lstStyle>
          <a:p>
            <a:pPr lvl="0"/>
            <a:r>
              <a:rPr lang="en-US" dirty="0" smtClean="0"/>
              <a:t>Purpose</a:t>
            </a:r>
          </a:p>
        </p:txBody>
      </p:sp>
      <p:sp>
        <p:nvSpPr>
          <p:cNvPr id="4" name="Content Placeholder 3"/>
          <p:cNvSpPr>
            <a:spLocks noGrp="1"/>
          </p:cNvSpPr>
          <p:nvPr>
            <p:ph sz="half" idx="2" hasCustomPrompt="1"/>
          </p:nvPr>
        </p:nvSpPr>
        <p:spPr>
          <a:xfrm>
            <a:off x="6172200" y="2997724"/>
            <a:ext cx="5181600" cy="3271101"/>
          </a:xfrm>
          <a:prstGeom prst="rect">
            <a:avLst/>
          </a:prstGeom>
        </p:spPr>
        <p:txBody>
          <a:bodyPr/>
          <a:lstStyle>
            <a:lvl1pPr>
              <a:defRPr/>
            </a:lvl1pPr>
          </a:lstStyle>
          <a:p>
            <a:pPr lvl="0"/>
            <a:r>
              <a:rPr lang="en-US" dirty="0" smtClean="0"/>
              <a:t>Non-Purpose</a:t>
            </a:r>
          </a:p>
        </p:txBody>
      </p:sp>
      <p:sp>
        <p:nvSpPr>
          <p:cNvPr id="5" name="Date Placeholder 4"/>
          <p:cNvSpPr>
            <a:spLocks noGrp="1"/>
          </p:cNvSpPr>
          <p:nvPr>
            <p:ph type="dt" sz="half" idx="10"/>
          </p:nvPr>
        </p:nvSpPr>
        <p:spPr/>
        <p:txBody>
          <a:bodyPr/>
          <a:lstStyle/>
          <a:p>
            <a:fld id="{256FC7E4-14BE-4239-A790-28259DE0EE24}" type="datetimeFigureOut">
              <a:rPr lang="en-US" smtClean="0"/>
              <a:t>4/22/2015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AD38015-57D7-4FC2-8709-2AC258526672}" type="slidenum">
              <a:rPr lang="en-US" smtClean="0"/>
              <a:t>‹#›</a:t>
            </a:fld>
            <a:endParaRPr lang="en-US"/>
          </a:p>
        </p:txBody>
      </p:sp>
    </p:spTree>
    <p:extLst>
      <p:ext uri="{BB962C8B-B14F-4D97-AF65-F5344CB8AC3E}">
        <p14:creationId xmlns:p14="http://schemas.microsoft.com/office/powerpoint/2010/main" val="3052217610"/>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838200" y="2307046"/>
            <a:ext cx="10515600" cy="1325563"/>
          </a:xfrm>
          <a:prstGeom prst="rect">
            <a:avLst/>
          </a:prstGeom>
        </p:spPr>
        <p:txBody>
          <a:bodyPr/>
          <a:lstStyle/>
          <a:p>
            <a:r>
              <a:rPr lang="en-US" dirty="0" smtClean="0"/>
              <a:t>Click to edit Master title style</a:t>
            </a:r>
            <a:endParaRPr lang="en-US" dirty="0"/>
          </a:p>
        </p:txBody>
      </p:sp>
      <p:sp>
        <p:nvSpPr>
          <p:cNvPr id="3" name="Date Placeholder 2"/>
          <p:cNvSpPr>
            <a:spLocks noGrp="1"/>
          </p:cNvSpPr>
          <p:nvPr>
            <p:ph type="dt" sz="half" idx="10"/>
          </p:nvPr>
        </p:nvSpPr>
        <p:spPr/>
        <p:txBody>
          <a:bodyPr/>
          <a:lstStyle/>
          <a:p>
            <a:fld id="{B087D133-1611-4704-9FC0-D890D36E17B1}" type="datetimeFigureOut">
              <a:rPr lang="en-US" smtClean="0"/>
              <a:t>4/22/2015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06829D3-02C2-4902-8842-D60D82764079}" type="slidenum">
              <a:rPr lang="en-US" smtClean="0"/>
              <a:t>‹#›</a:t>
            </a:fld>
            <a:endParaRPr lang="en-US"/>
          </a:p>
        </p:txBody>
      </p:sp>
    </p:spTree>
    <p:extLst>
      <p:ext uri="{BB962C8B-B14F-4D97-AF65-F5344CB8AC3E}">
        <p14:creationId xmlns:p14="http://schemas.microsoft.com/office/powerpoint/2010/main" val="14160195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56FC7E4-14BE-4239-A790-28259DE0EE24}" type="datetimeFigureOut">
              <a:rPr lang="en-US" smtClean="0"/>
              <a:t>4/22/2015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D38015-57D7-4FC2-8709-2AC258526672}" type="slidenum">
              <a:rPr lang="en-US" smtClean="0"/>
              <a:t>‹#›</a:t>
            </a:fld>
            <a:endParaRPr lang="en-US"/>
          </a:p>
        </p:txBody>
      </p:sp>
    </p:spTree>
    <p:extLst>
      <p:ext uri="{BB962C8B-B14F-4D97-AF65-F5344CB8AC3E}">
        <p14:creationId xmlns:p14="http://schemas.microsoft.com/office/powerpoint/2010/main" val="11587004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2.png"/><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1.jpeg"/><Relationship Id="rId1"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slideLayout" Target="../slideLayouts/slideLayout10.xml"/><Relationship Id="rId1" Type="http://schemas.openxmlformats.org/officeDocument/2006/relationships/slideLayout" Target="../slideLayouts/slideLayout9.xml"/><Relationship Id="rId5" Type="http://schemas.openxmlformats.org/officeDocument/2006/relationships/image" Target="../media/image4.png"/><Relationship Id="rId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087D133-1611-4704-9FC0-D890D36E17B1}" type="datetimeFigureOut">
              <a:rPr lang="en-US" smtClean="0"/>
              <a:t>4/22/2015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06829D3-02C2-4902-8842-D60D82764079}" type="slidenum">
              <a:rPr lang="en-US" smtClean="0"/>
              <a:t>‹#›</a:t>
            </a:fld>
            <a:endParaRPr lang="en-US"/>
          </a:p>
        </p:txBody>
      </p:sp>
      <p:pic>
        <p:nvPicPr>
          <p:cNvPr id="3" name="Picture 2"/>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0" y="-965277"/>
            <a:ext cx="12192000" cy="3618411"/>
          </a:xfrm>
          <a:prstGeom prst="rect">
            <a:avLst/>
          </a:prstGeom>
        </p:spPr>
      </p:pic>
      <p:pic>
        <p:nvPicPr>
          <p:cNvPr id="9" name="Picture 8"/>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704233" y="101695"/>
            <a:ext cx="1877042" cy="1141242"/>
          </a:xfrm>
          <a:prstGeom prst="rect">
            <a:avLst/>
          </a:prstGeom>
        </p:spPr>
      </p:pic>
    </p:spTree>
    <p:extLst>
      <p:ext uri="{BB962C8B-B14F-4D97-AF65-F5344CB8AC3E}">
        <p14:creationId xmlns:p14="http://schemas.microsoft.com/office/powerpoint/2010/main" val="2901943412"/>
      </p:ext>
    </p:extLst>
  </p:cSld>
  <p:clrMap bg1="lt1" tx1="dk1" bg2="lt2" tx2="dk2" accent1="accent1" accent2="accent2" accent3="accent3" accent4="accent4" accent5="accent5" accent6="accent6" hlink="hlink" folHlink="folHlink"/>
  <p:sldLayoutIdLst>
    <p:sldLayoutId id="2147483662" r:id="rId1"/>
    <p:sldLayoutId id="2147483661" r:id="rId2"/>
    <p:sldLayoutId id="2147483649" r:id="rId3"/>
    <p:sldLayoutId id="2147483666" r:id="rId4"/>
    <p:sldLayoutId id="2147483667" r:id="rId5"/>
    <p:sldLayoutId id="2147483669" r:id="rId6"/>
    <p:sldLayoutId id="2147483664" r:id="rId7"/>
    <p:sldLayoutId id="2147483670" r:id="rId8"/>
  </p:sldLayoutIdLst>
  <p:timing>
    <p:tnLst>
      <p:par>
        <p:cTn id="1" dur="indefinite" restart="never" nodeType="tmRoot"/>
      </p:par>
    </p:tnLst>
  </p:timing>
  <p:txStyles>
    <p:titleStyle>
      <a:lvl1pPr algn="ctr"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28B3A05-AC20-45F1-9B60-2A8C0CCCC50E}" type="datetimeFigureOut">
              <a:rPr lang="en-US" smtClean="0"/>
              <a:t>4/22/2015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75D70A5-57B3-414D-93C4-8716A819C4ED}" type="slidenum">
              <a:rPr lang="en-US" smtClean="0"/>
              <a:t>‹#›</a:t>
            </a:fld>
            <a:endParaRPr lang="en-US"/>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540933"/>
            <a:ext cx="12192000" cy="3618411"/>
          </a:xfrm>
          <a:prstGeom prst="rect">
            <a:avLst/>
          </a:prstGeom>
        </p:spPr>
      </p:pic>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500468" y="2007909"/>
            <a:ext cx="5670978" cy="3608805"/>
          </a:xfrm>
          <a:prstGeom prst="rect">
            <a:avLst/>
          </a:prstGeom>
        </p:spPr>
      </p:pic>
    </p:spTree>
    <p:extLst>
      <p:ext uri="{BB962C8B-B14F-4D97-AF65-F5344CB8AC3E}">
        <p14:creationId xmlns:p14="http://schemas.microsoft.com/office/powerpoint/2010/main" val="2040929051"/>
      </p:ext>
    </p:extLst>
  </p:cSld>
  <p:clrMap bg1="lt1" tx1="dk1" bg2="lt2" tx2="dk2" accent1="accent1" accent2="accent2" accent3="accent3" accent4="accent4" accent5="accent5" accent6="accent6" hlink="hlink" folHlink="folHlink"/>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2" name="Picture 11"/>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521774" y="-326572"/>
            <a:ext cx="13417916" cy="7184572"/>
          </a:xfrm>
          <a:prstGeom prst="rect">
            <a:avLst/>
          </a:prstGeom>
        </p:spPr>
      </p:pic>
      <p:sp>
        <p:nvSpPr>
          <p:cNvPr id="2" name="Title Placeholder 1"/>
          <p:cNvSpPr>
            <a:spLocks noGrp="1"/>
          </p:cNvSpPr>
          <p:nvPr>
            <p:ph type="title"/>
          </p:nvPr>
        </p:nvSpPr>
        <p:spPr>
          <a:xfrm>
            <a:off x="3497580" y="365125"/>
            <a:ext cx="7856220" cy="1325563"/>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2308860" y="2297429"/>
            <a:ext cx="9044940" cy="3326131"/>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1832610" y="6356350"/>
            <a:ext cx="19621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6FC7E4-14BE-4239-A790-28259DE0EE24}" type="datetimeFigureOut">
              <a:rPr lang="en-US" smtClean="0"/>
              <a:t>4/22/2015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AD38015-57D7-4FC2-8709-2AC258526672}" type="slidenum">
              <a:rPr lang="en-US" smtClean="0"/>
              <a:t>‹#›</a:t>
            </a:fld>
            <a:endParaRPr lang="en-US"/>
          </a:p>
        </p:txBody>
      </p:sp>
    </p:spTree>
    <p:extLst>
      <p:ext uri="{BB962C8B-B14F-4D97-AF65-F5344CB8AC3E}">
        <p14:creationId xmlns:p14="http://schemas.microsoft.com/office/powerpoint/2010/main" val="4099911288"/>
      </p:ext>
    </p:extLst>
  </p:cSld>
  <p:clrMap bg1="lt1" tx1="dk1" bg2="lt2" tx2="dk2" accent1="accent1" accent2="accent2" accent3="accent3" accent4="accent4" accent5="accent5" accent6="accent6" hlink="hlink" folHlink="folHlink"/>
  <p:sldLayoutIdLst>
    <p:sldLayoutId id="2147483663" r:id="rId1"/>
    <p:sldLayoutId id="2147483665" r:id="rId2"/>
    <p:sldLayoutId id="2147483668" r:id="rId3"/>
  </p:sldLayoutIdLst>
  <p:txStyles>
    <p:title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gomasa.org/readingnow" TargetMode="Externa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gomasa.org/readingnow" TargetMode="Externa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hyperlink" Target="http://www.sitimeline.com/reading-now-network-data.html"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97624" y="1528829"/>
            <a:ext cx="3590167" cy="5047562"/>
          </a:xfrm>
          <a:prstGeom prst="rect">
            <a:avLst/>
          </a:prstGeom>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80706" y="1528829"/>
            <a:ext cx="2757075" cy="5062699"/>
          </a:xfrm>
          <a:prstGeom prst="rect">
            <a:avLst/>
          </a:prstGeom>
        </p:spPr>
      </p:pic>
      <p:sp>
        <p:nvSpPr>
          <p:cNvPr id="8" name="Title 1"/>
          <p:cNvSpPr txBox="1">
            <a:spLocks/>
          </p:cNvSpPr>
          <p:nvPr/>
        </p:nvSpPr>
        <p:spPr>
          <a:xfrm>
            <a:off x="4875860" y="115326"/>
            <a:ext cx="8766929" cy="769001"/>
          </a:xfrm>
          <a:prstGeom prst="rect">
            <a:avLst/>
          </a:prstGeom>
        </p:spPr>
        <p:txBody>
          <a:bodyPr/>
          <a:lstStyle>
            <a:lvl1pPr algn="ctr"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7200" dirty="0" smtClean="0">
                <a:solidFill>
                  <a:schemeClr val="bg1"/>
                </a:solidFill>
              </a:rPr>
              <a:t>REGION 3</a:t>
            </a:r>
            <a:endParaRPr lang="en-US" sz="7200" dirty="0">
              <a:solidFill>
                <a:schemeClr val="bg1"/>
              </a:solidFill>
            </a:endParaRPr>
          </a:p>
        </p:txBody>
      </p:sp>
    </p:spTree>
    <p:extLst>
      <p:ext uri="{BB962C8B-B14F-4D97-AF65-F5344CB8AC3E}">
        <p14:creationId xmlns:p14="http://schemas.microsoft.com/office/powerpoint/2010/main" val="314879081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146006"/>
            <a:ext cx="12192000" cy="769001"/>
          </a:xfrm>
        </p:spPr>
        <p:txBody>
          <a:bodyPr/>
          <a:lstStyle/>
          <a:p>
            <a:r>
              <a:rPr lang="en-US" dirty="0" smtClean="0"/>
              <a:t>The Purpose of RNN</a:t>
            </a:r>
            <a:endParaRPr lang="en-US" dirty="0"/>
          </a:p>
        </p:txBody>
      </p:sp>
      <p:sp>
        <p:nvSpPr>
          <p:cNvPr id="3" name="Content Placeholder 2"/>
          <p:cNvSpPr>
            <a:spLocks noGrp="1"/>
          </p:cNvSpPr>
          <p:nvPr>
            <p:ph idx="1"/>
          </p:nvPr>
        </p:nvSpPr>
        <p:spPr>
          <a:xfrm>
            <a:off x="2308860" y="3115707"/>
            <a:ext cx="9044940" cy="3326131"/>
          </a:xfrm>
        </p:spPr>
        <p:txBody>
          <a:bodyPr/>
          <a:lstStyle/>
          <a:p>
            <a:r>
              <a:rPr lang="en-US" dirty="0" smtClean="0"/>
              <a:t>There is a moral and economic imperative to the relentless pursuit of early literacy</a:t>
            </a:r>
          </a:p>
          <a:p>
            <a:r>
              <a:rPr lang="en-US" dirty="0" smtClean="0"/>
              <a:t>Every student deserves a</a:t>
            </a:r>
            <a:r>
              <a:rPr lang="en-US" dirty="0"/>
              <a:t> </a:t>
            </a:r>
            <a:r>
              <a:rPr lang="en-US" dirty="0" smtClean="0"/>
              <a:t>“Heart Attack Protocol”</a:t>
            </a:r>
          </a:p>
          <a:p>
            <a:r>
              <a:rPr lang="en-US" dirty="0" smtClean="0"/>
              <a:t>We must collectively own our successes and struggles</a:t>
            </a:r>
          </a:p>
          <a:p>
            <a:r>
              <a:rPr lang="en-US" dirty="0" smtClean="0"/>
              <a:t>We can achieve more together than we have independently</a:t>
            </a:r>
            <a:endParaRPr lang="en-US" dirty="0"/>
          </a:p>
        </p:txBody>
      </p:sp>
    </p:spTree>
    <p:extLst>
      <p:ext uri="{BB962C8B-B14F-4D97-AF65-F5344CB8AC3E}">
        <p14:creationId xmlns:p14="http://schemas.microsoft.com/office/powerpoint/2010/main" val="381989584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4821" y="3757495"/>
            <a:ext cx="6781014" cy="703839"/>
          </a:xfrm>
        </p:spPr>
        <p:txBody>
          <a:bodyPr/>
          <a:lstStyle/>
          <a:p>
            <a:pPr algn="l"/>
            <a:r>
              <a:rPr lang="en-US" dirty="0" smtClean="0"/>
              <a:t>Fall 2012 Region 3 </a:t>
            </a:r>
            <a:br>
              <a:rPr lang="en-US" dirty="0" smtClean="0"/>
            </a:br>
            <a:r>
              <a:rPr lang="en-US" dirty="0" smtClean="0"/>
              <a:t>MEAP vs. Poverty</a:t>
            </a:r>
            <a:endParaRPr lang="en-US" dirty="0"/>
          </a:p>
        </p:txBody>
      </p:sp>
      <p:pic>
        <p:nvPicPr>
          <p:cNvPr id="4" name="Shape 133"/>
          <p:cNvPicPr preferRelativeResize="0"/>
          <p:nvPr/>
        </p:nvPicPr>
        <p:blipFill rotWithShape="1">
          <a:blip r:embed="rId2">
            <a:alphaModFix/>
          </a:blip>
          <a:srcRect/>
          <a:stretch/>
        </p:blipFill>
        <p:spPr>
          <a:xfrm>
            <a:off x="5841670" y="1859972"/>
            <a:ext cx="5638800" cy="4800600"/>
          </a:xfrm>
          <a:prstGeom prst="rect">
            <a:avLst/>
          </a:prstGeom>
          <a:noFill/>
          <a:ln w="9525" cap="flat">
            <a:solidFill>
              <a:schemeClr val="dk1"/>
            </a:solidFill>
            <a:prstDash val="solid"/>
            <a:miter/>
            <a:headEnd type="none" w="med" len="med"/>
            <a:tailEnd type="none" w="med" len="med"/>
          </a:ln>
        </p:spPr>
      </p:pic>
    </p:spTree>
    <p:extLst>
      <p:ext uri="{BB962C8B-B14F-4D97-AF65-F5344CB8AC3E}">
        <p14:creationId xmlns:p14="http://schemas.microsoft.com/office/powerpoint/2010/main" val="188261408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10305162" y="547674"/>
            <a:ext cx="1710726" cy="369332"/>
          </a:xfrm>
          <a:prstGeom prst="rect">
            <a:avLst/>
          </a:prstGeom>
        </p:spPr>
        <p:txBody>
          <a:bodyPr wrap="none">
            <a:spAutoFit/>
          </a:bodyPr>
          <a:lstStyle/>
          <a:p>
            <a:pPr algn="r"/>
            <a:r>
              <a:rPr lang="en-US" dirty="0" smtClean="0">
                <a:solidFill>
                  <a:schemeClr val="bg1"/>
                </a:solidFill>
              </a:rPr>
              <a:t>Study Findings</a:t>
            </a:r>
            <a:endParaRPr lang="en-US" dirty="0">
              <a:solidFill>
                <a:schemeClr val="bg1"/>
              </a:solidFill>
            </a:endParaRPr>
          </a:p>
        </p:txBody>
      </p:sp>
      <p:sp>
        <p:nvSpPr>
          <p:cNvPr id="2" name="Title 1"/>
          <p:cNvSpPr>
            <a:spLocks noGrp="1"/>
          </p:cNvSpPr>
          <p:nvPr>
            <p:ph type="title"/>
          </p:nvPr>
        </p:nvSpPr>
        <p:spPr>
          <a:xfrm>
            <a:off x="381000" y="2399325"/>
            <a:ext cx="11355371" cy="513558"/>
          </a:xfrm>
        </p:spPr>
        <p:txBody>
          <a:bodyPr/>
          <a:lstStyle/>
          <a:p>
            <a:pPr algn="l"/>
            <a:r>
              <a:rPr lang="en-US" sz="2400" dirty="0" smtClean="0"/>
              <a:t>1. Uncompromising Focus on Reading: </a:t>
            </a:r>
            <a:r>
              <a:rPr lang="en-US" sz="2400" u="sng" dirty="0" smtClean="0"/>
              <a:t>Everything</a:t>
            </a:r>
            <a:r>
              <a:rPr lang="en-US" sz="2400" dirty="0" smtClean="0"/>
              <a:t> Revolves Around </a:t>
            </a:r>
            <a:r>
              <a:rPr lang="en-US" sz="2400" dirty="0"/>
              <a:t>Reading</a:t>
            </a:r>
            <a:br>
              <a:rPr lang="en-US" sz="2400" dirty="0"/>
            </a:br>
            <a:r>
              <a:rPr lang="en-US" sz="2400" dirty="0" smtClean="0"/>
              <a:t>2. Relevant </a:t>
            </a:r>
            <a:r>
              <a:rPr lang="en-US" sz="2400" dirty="0"/>
              <a:t>Data Used Deeply: Staff &amp; Students Live the </a:t>
            </a:r>
            <a:r>
              <a:rPr lang="en-US" sz="2400" dirty="0" smtClean="0"/>
              <a:t>Data</a:t>
            </a:r>
            <a:br>
              <a:rPr lang="en-US" sz="2400" dirty="0" smtClean="0"/>
            </a:br>
            <a:r>
              <a:rPr lang="en-US" sz="2400" dirty="0" smtClean="0"/>
              <a:t>3. Shared </a:t>
            </a:r>
            <a:r>
              <a:rPr lang="en-US" sz="2400" dirty="0"/>
              <a:t>Leadership, Sustained Commitment: Principals define the “What,” teachers define the “How</a:t>
            </a:r>
            <a:r>
              <a:rPr lang="en-US" sz="2400" dirty="0" smtClean="0"/>
              <a:t>.”</a:t>
            </a:r>
            <a:br>
              <a:rPr lang="en-US" sz="2400" dirty="0" smtClean="0"/>
            </a:br>
            <a:r>
              <a:rPr lang="en-US" sz="2400" dirty="0" smtClean="0"/>
              <a:t>4. Classroom </a:t>
            </a:r>
            <a:r>
              <a:rPr lang="en-US" sz="2400" dirty="0"/>
              <a:t>Management Focused on Student Learning: Engaged students are partners</a:t>
            </a:r>
            <a:r>
              <a:rPr lang="en-US" sz="2400" dirty="0" smtClean="0"/>
              <a:t>.</a:t>
            </a:r>
            <a:br>
              <a:rPr lang="en-US" sz="2400" dirty="0" smtClean="0"/>
            </a:br>
            <a:r>
              <a:rPr lang="en-US" sz="2400" dirty="0" smtClean="0"/>
              <a:t>5. </a:t>
            </a:r>
            <a:r>
              <a:rPr lang="en-US" sz="2400" dirty="0"/>
              <a:t>Collective Responsibility for Every Child’s Success: “We each feel they are all </a:t>
            </a:r>
            <a:r>
              <a:rPr lang="en-US" sz="2400" i="1" dirty="0"/>
              <a:t>our</a:t>
            </a:r>
            <a:r>
              <a:rPr lang="en-US" sz="2400" dirty="0"/>
              <a:t> kids.”</a:t>
            </a:r>
            <a:r>
              <a:rPr lang="en-US" sz="2400" dirty="0" smtClean="0"/>
              <a:t/>
            </a:r>
            <a:br>
              <a:rPr lang="en-US" sz="2400" dirty="0" smtClean="0"/>
            </a:br>
            <a:endParaRPr lang="en-US" sz="2400" dirty="0"/>
          </a:p>
        </p:txBody>
      </p:sp>
      <p:sp>
        <p:nvSpPr>
          <p:cNvPr id="3" name="Content Placeholder 2"/>
          <p:cNvSpPr>
            <a:spLocks noGrp="1"/>
          </p:cNvSpPr>
          <p:nvPr>
            <p:ph sz="half" idx="1"/>
          </p:nvPr>
        </p:nvSpPr>
        <p:spPr>
          <a:xfrm>
            <a:off x="855023" y="3691075"/>
            <a:ext cx="5367647" cy="3077860"/>
          </a:xfrm>
        </p:spPr>
        <p:txBody>
          <a:bodyPr/>
          <a:lstStyle/>
          <a:p>
            <a:endParaRPr lang="en-US" sz="1800" dirty="0" smtClean="0"/>
          </a:p>
          <a:p>
            <a:endParaRPr lang="en-US" sz="1100" dirty="0" smtClean="0"/>
          </a:p>
          <a:p>
            <a:endParaRPr lang="en-US" sz="1100" dirty="0"/>
          </a:p>
        </p:txBody>
      </p:sp>
      <p:sp>
        <p:nvSpPr>
          <p:cNvPr id="13" name="Text Placeholder 5"/>
          <p:cNvSpPr>
            <a:spLocks noGrp="1"/>
          </p:cNvSpPr>
          <p:nvPr/>
        </p:nvSpPr>
        <p:spPr>
          <a:xfrm>
            <a:off x="8633185" y="3217868"/>
            <a:ext cx="2963943" cy="277821"/>
          </a:xfrm>
          <a:prstGeom prst="rect">
            <a:avLst/>
          </a:prstGeom>
          <a:noFill/>
          <a:ln>
            <a:noFill/>
          </a:ln>
        </p:spPr>
        <p:txBody>
          <a:bodyPr lIns="91425" tIns="91425" rIns="91425" bIns="91425" anchor="t" anchorCtr="0"/>
          <a:lstStyle>
            <a:defPPr marR="0" algn="l" rtl="0">
              <a:lnSpc>
                <a:spcPct val="100000"/>
              </a:lnSpc>
              <a:spcBef>
                <a:spcPts val="0"/>
              </a:spcBef>
              <a:spcAft>
                <a:spcPts val="0"/>
              </a:spcAft>
            </a:defPPr>
            <a:lvl1pPr marL="228600" marR="0" indent="38100" algn="l" rtl="0">
              <a:lnSpc>
                <a:spcPct val="90000"/>
              </a:lnSpc>
              <a:spcBef>
                <a:spcPts val="1000"/>
              </a:spcBef>
              <a:spcAft>
                <a:spcPts val="0"/>
              </a:spcAft>
              <a:buClr>
                <a:schemeClr val="dk1"/>
              </a:buClr>
              <a:buFont typeface="Calibri"/>
              <a:buChar char="•"/>
              <a:defRPr sz="1400" b="0" i="0" u="none" strike="noStrike" cap="none" baseline="0">
                <a:solidFill>
                  <a:srgbClr val="000000"/>
                </a:solidFill>
                <a:latin typeface="Arial"/>
                <a:ea typeface="Arial"/>
                <a:cs typeface="Arial"/>
                <a:sym typeface="Arial"/>
                <a:rtl val="0"/>
              </a:defRPr>
            </a:lvl1pPr>
            <a:lvl2pPr marL="685800" marR="0" indent="12700" algn="l" rtl="0">
              <a:lnSpc>
                <a:spcPct val="90000"/>
              </a:lnSpc>
              <a:spcBef>
                <a:spcPts val="500"/>
              </a:spcBef>
              <a:spcAft>
                <a:spcPts val="0"/>
              </a:spcAft>
              <a:buClr>
                <a:schemeClr val="dk1"/>
              </a:buClr>
              <a:buFont typeface="Calibri"/>
              <a:buChar char="•"/>
              <a:defRPr sz="1400" b="0" i="0" u="none" strike="noStrike" cap="none" baseline="0">
                <a:solidFill>
                  <a:srgbClr val="000000"/>
                </a:solidFill>
                <a:latin typeface="Arial"/>
                <a:ea typeface="Arial"/>
                <a:cs typeface="Arial"/>
                <a:sym typeface="Arial"/>
                <a:rtl val="0"/>
              </a:defRPr>
            </a:lvl2pPr>
            <a:lvl3pPr marL="1143000" marR="0" indent="-12700" algn="l" rtl="0">
              <a:lnSpc>
                <a:spcPct val="90000"/>
              </a:lnSpc>
              <a:spcBef>
                <a:spcPts val="500"/>
              </a:spcBef>
              <a:spcAft>
                <a:spcPts val="0"/>
              </a:spcAft>
              <a:buClr>
                <a:schemeClr val="dk1"/>
              </a:buClr>
              <a:buFont typeface="Calibri"/>
              <a:buChar char="•"/>
              <a:defRPr sz="1400" b="0" i="0" u="none" strike="noStrike" cap="none" baseline="0">
                <a:solidFill>
                  <a:srgbClr val="000000"/>
                </a:solidFill>
                <a:latin typeface="Arial"/>
                <a:ea typeface="Arial"/>
                <a:cs typeface="Arial"/>
                <a:sym typeface="Arial"/>
                <a:rtl val="0"/>
              </a:defRPr>
            </a:lvl3pPr>
            <a:lvl4pPr marL="1600200" marR="0" indent="-25400" algn="l" rtl="0">
              <a:lnSpc>
                <a:spcPct val="90000"/>
              </a:lnSpc>
              <a:spcBef>
                <a:spcPts val="500"/>
              </a:spcBef>
              <a:spcAft>
                <a:spcPts val="0"/>
              </a:spcAft>
              <a:buClr>
                <a:schemeClr val="dk1"/>
              </a:buClr>
              <a:buFont typeface="Calibri"/>
              <a:buChar char="•"/>
              <a:defRPr sz="1400" b="0" i="0" u="none" strike="noStrike" cap="none" baseline="0">
                <a:solidFill>
                  <a:srgbClr val="000000"/>
                </a:solidFill>
                <a:latin typeface="Arial"/>
                <a:ea typeface="Arial"/>
                <a:cs typeface="Arial"/>
                <a:sym typeface="Arial"/>
                <a:rtl val="0"/>
              </a:defRPr>
            </a:lvl4pPr>
            <a:lvl5pPr marL="2057400" marR="0" indent="-25400" algn="l" rtl="0">
              <a:lnSpc>
                <a:spcPct val="90000"/>
              </a:lnSpc>
              <a:spcBef>
                <a:spcPts val="500"/>
              </a:spcBef>
              <a:spcAft>
                <a:spcPts val="0"/>
              </a:spcAft>
              <a:buClr>
                <a:schemeClr val="dk1"/>
              </a:buClr>
              <a:buFont typeface="Calibri"/>
              <a:buChar char="•"/>
              <a:defRPr sz="1400" b="0" i="0" u="none" strike="noStrike" cap="none" baseline="0">
                <a:solidFill>
                  <a:srgbClr val="000000"/>
                </a:solidFill>
                <a:latin typeface="Arial"/>
                <a:ea typeface="Arial"/>
                <a:cs typeface="Arial"/>
                <a:sym typeface="Arial"/>
                <a:rtl val="0"/>
              </a:defRPr>
            </a:lvl5pPr>
            <a:lvl6pPr marL="2514600" marR="0" indent="-25400" algn="l" rtl="0">
              <a:lnSpc>
                <a:spcPct val="90000"/>
              </a:lnSpc>
              <a:spcBef>
                <a:spcPts val="500"/>
              </a:spcBef>
              <a:spcAft>
                <a:spcPts val="0"/>
              </a:spcAft>
              <a:buClr>
                <a:schemeClr val="dk1"/>
              </a:buClr>
              <a:buFont typeface="Calibri"/>
              <a:buChar char="•"/>
              <a:defRPr sz="1400" b="0" i="0" u="none" strike="noStrike" cap="none" baseline="0">
                <a:solidFill>
                  <a:srgbClr val="000000"/>
                </a:solidFill>
                <a:latin typeface="Arial"/>
                <a:ea typeface="Arial"/>
                <a:cs typeface="Arial"/>
                <a:sym typeface="Arial"/>
                <a:rtl val="0"/>
              </a:defRPr>
            </a:lvl6pPr>
            <a:lvl7pPr marL="2971800" marR="0" indent="-25400" algn="l" rtl="0">
              <a:lnSpc>
                <a:spcPct val="90000"/>
              </a:lnSpc>
              <a:spcBef>
                <a:spcPts val="500"/>
              </a:spcBef>
              <a:spcAft>
                <a:spcPts val="0"/>
              </a:spcAft>
              <a:buClr>
                <a:schemeClr val="dk1"/>
              </a:buClr>
              <a:buFont typeface="Calibri"/>
              <a:buChar char="•"/>
              <a:defRPr sz="1400" b="0" i="0" u="none" strike="noStrike" cap="none" baseline="0">
                <a:solidFill>
                  <a:srgbClr val="000000"/>
                </a:solidFill>
                <a:latin typeface="Arial"/>
                <a:ea typeface="Arial"/>
                <a:cs typeface="Arial"/>
                <a:sym typeface="Arial"/>
                <a:rtl val="0"/>
              </a:defRPr>
            </a:lvl7pPr>
            <a:lvl8pPr marL="3429000" marR="0" indent="-25400" algn="l" rtl="0">
              <a:lnSpc>
                <a:spcPct val="90000"/>
              </a:lnSpc>
              <a:spcBef>
                <a:spcPts val="500"/>
              </a:spcBef>
              <a:spcAft>
                <a:spcPts val="0"/>
              </a:spcAft>
              <a:buClr>
                <a:schemeClr val="dk1"/>
              </a:buClr>
              <a:buFont typeface="Calibri"/>
              <a:buChar char="•"/>
              <a:defRPr sz="1400" b="0" i="0" u="none" strike="noStrike" cap="none" baseline="0">
                <a:solidFill>
                  <a:srgbClr val="000000"/>
                </a:solidFill>
                <a:latin typeface="Arial"/>
                <a:ea typeface="Arial"/>
                <a:cs typeface="Arial"/>
                <a:sym typeface="Arial"/>
                <a:rtl val="0"/>
              </a:defRPr>
            </a:lvl8pPr>
            <a:lvl9pPr marL="3886200" marR="0" indent="-25400" algn="l" rtl="0">
              <a:lnSpc>
                <a:spcPct val="90000"/>
              </a:lnSpc>
              <a:spcBef>
                <a:spcPts val="500"/>
              </a:spcBef>
              <a:spcAft>
                <a:spcPts val="0"/>
              </a:spcAft>
              <a:buClr>
                <a:schemeClr val="dk1"/>
              </a:buClr>
              <a:buFont typeface="Calibri"/>
              <a:buChar char="•"/>
              <a:defRPr sz="1400" b="0" i="0" u="none" strike="noStrike" cap="none" baseline="0">
                <a:solidFill>
                  <a:srgbClr val="000000"/>
                </a:solidFill>
                <a:latin typeface="Arial"/>
                <a:ea typeface="Arial"/>
                <a:cs typeface="Arial"/>
                <a:sym typeface="Arial"/>
                <a:rtl val="0"/>
              </a:defRPr>
            </a:lvl9pPr>
          </a:lstStyle>
          <a:p>
            <a:pPr indent="0" algn="ctr">
              <a:buNone/>
            </a:pPr>
            <a:r>
              <a:rPr lang="en-US" sz="1600" b="1" dirty="0" smtClean="0">
                <a:solidFill>
                  <a:schemeClr val="bg1"/>
                </a:solidFill>
              </a:rPr>
              <a:t>Jump Start A</a:t>
            </a:r>
          </a:p>
          <a:p>
            <a:pPr indent="0">
              <a:buNone/>
            </a:pPr>
            <a:endParaRPr lang="en-US" sz="1600" dirty="0"/>
          </a:p>
        </p:txBody>
      </p:sp>
    </p:spTree>
    <p:extLst>
      <p:ext uri="{BB962C8B-B14F-4D97-AF65-F5344CB8AC3E}">
        <p14:creationId xmlns:p14="http://schemas.microsoft.com/office/powerpoint/2010/main" val="29472190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87017" y="1659118"/>
            <a:ext cx="8766929" cy="769001"/>
          </a:xfrm>
        </p:spPr>
        <p:txBody>
          <a:bodyPr/>
          <a:lstStyle/>
          <a:p>
            <a:r>
              <a:rPr lang="en-US" dirty="0" smtClean="0"/>
              <a:t>Summit and MASA Site</a:t>
            </a:r>
            <a:endParaRPr lang="en-US" dirty="0"/>
          </a:p>
        </p:txBody>
      </p:sp>
      <p:sp>
        <p:nvSpPr>
          <p:cNvPr id="3" name="Content Placeholder 2"/>
          <p:cNvSpPr>
            <a:spLocks noGrp="1"/>
          </p:cNvSpPr>
          <p:nvPr>
            <p:ph idx="1"/>
          </p:nvPr>
        </p:nvSpPr>
        <p:spPr>
          <a:xfrm>
            <a:off x="2187017" y="2628819"/>
            <a:ext cx="8874551" cy="4026505"/>
          </a:xfrm>
        </p:spPr>
        <p:txBody>
          <a:bodyPr/>
          <a:lstStyle/>
          <a:p>
            <a:pPr marL="0" indent="0">
              <a:buNone/>
            </a:pPr>
            <a:r>
              <a:rPr lang="en-US" sz="2600" dirty="0" smtClean="0"/>
              <a:t>RNN Summit March 11 at Thousand Oaks – format and feedback</a:t>
            </a:r>
          </a:p>
          <a:p>
            <a:pPr marL="0" indent="0">
              <a:buNone/>
            </a:pPr>
            <a:r>
              <a:rPr lang="en-US" sz="2600" dirty="0">
                <a:hlinkClick r:id="rId2"/>
              </a:rPr>
              <a:t>http://</a:t>
            </a:r>
            <a:r>
              <a:rPr lang="en-US" sz="2600" dirty="0" smtClean="0">
                <a:hlinkClick r:id="rId2"/>
              </a:rPr>
              <a:t>gomasa.org/readingnow</a:t>
            </a:r>
            <a:endParaRPr lang="en-US" sz="2600" dirty="0" smtClean="0"/>
          </a:p>
          <a:p>
            <a:r>
              <a:rPr lang="en-US" sz="2600" dirty="0"/>
              <a:t>3-2-1 cards</a:t>
            </a:r>
          </a:p>
          <a:p>
            <a:pPr marL="0" indent="0">
              <a:buNone/>
            </a:pPr>
            <a:r>
              <a:rPr lang="en-US" sz="2400" dirty="0" smtClean="0"/>
              <a:t>The </a:t>
            </a:r>
            <a:r>
              <a:rPr lang="en-US" sz="2400" dirty="0"/>
              <a:t>3-2-1 card can be used as part of staff training to gather feedback on the training as well as serve as a reminder to the participant of what they learned and what action they want to take as a result of the training. These can be collected and then mailed/returned to the learner after the event to keep the learning fresh in their mind</a:t>
            </a:r>
            <a:r>
              <a:rPr lang="en-US" sz="2400" dirty="0" smtClean="0"/>
              <a:t>.</a:t>
            </a:r>
          </a:p>
          <a:p>
            <a:pPr marL="0" indent="0">
              <a:buNone/>
            </a:pPr>
            <a:endParaRPr lang="en-US" sz="2600" dirty="0" smtClean="0"/>
          </a:p>
          <a:p>
            <a:endParaRPr lang="en-US" dirty="0"/>
          </a:p>
        </p:txBody>
      </p:sp>
      <p:pic>
        <p:nvPicPr>
          <p:cNvPr id="5" name="Picture 4"/>
          <p:cNvPicPr>
            <a:picLocks noChangeAspect="1"/>
          </p:cNvPicPr>
          <p:nvPr/>
        </p:nvPicPr>
        <p:blipFill>
          <a:blip r:embed="rId3"/>
          <a:stretch>
            <a:fillRect/>
          </a:stretch>
        </p:blipFill>
        <p:spPr>
          <a:xfrm>
            <a:off x="9097139" y="3217004"/>
            <a:ext cx="1729537" cy="1249284"/>
          </a:xfrm>
          <a:prstGeom prst="rect">
            <a:avLst/>
          </a:prstGeom>
        </p:spPr>
      </p:pic>
    </p:spTree>
    <p:extLst>
      <p:ext uri="{BB962C8B-B14F-4D97-AF65-F5344CB8AC3E}">
        <p14:creationId xmlns:p14="http://schemas.microsoft.com/office/powerpoint/2010/main" val="264314136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87017" y="1659118"/>
            <a:ext cx="8766929" cy="769001"/>
          </a:xfrm>
        </p:spPr>
        <p:txBody>
          <a:bodyPr/>
          <a:lstStyle/>
          <a:p>
            <a:r>
              <a:rPr lang="en-US" dirty="0" smtClean="0"/>
              <a:t>Summit and MASA Site</a:t>
            </a:r>
            <a:endParaRPr lang="en-US" dirty="0"/>
          </a:p>
        </p:txBody>
      </p:sp>
      <p:sp>
        <p:nvSpPr>
          <p:cNvPr id="3" name="Content Placeholder 2"/>
          <p:cNvSpPr>
            <a:spLocks noGrp="1"/>
          </p:cNvSpPr>
          <p:nvPr>
            <p:ph idx="1"/>
          </p:nvPr>
        </p:nvSpPr>
        <p:spPr>
          <a:xfrm>
            <a:off x="2079395" y="2984739"/>
            <a:ext cx="8874551" cy="3161627"/>
          </a:xfrm>
        </p:spPr>
        <p:txBody>
          <a:bodyPr/>
          <a:lstStyle/>
          <a:p>
            <a:pPr lvl="0"/>
            <a:r>
              <a:rPr lang="en-US" sz="2400" dirty="0"/>
              <a:t>Reflection </a:t>
            </a:r>
            <a:r>
              <a:rPr lang="en-US" sz="2400" dirty="0" smtClean="0"/>
              <a:t>Tool</a:t>
            </a:r>
          </a:p>
          <a:p>
            <a:pPr marL="0" indent="0">
              <a:buNone/>
            </a:pPr>
            <a:r>
              <a:rPr lang="en-US" sz="2400" dirty="0"/>
              <a:t>This can be used in conjunction with the posted videos to help facilitate conversation around each of the 5 findings.</a:t>
            </a:r>
          </a:p>
          <a:p>
            <a:pPr marL="0" indent="0">
              <a:buNone/>
            </a:pPr>
            <a:r>
              <a:rPr lang="en-US" sz="2400" dirty="0"/>
              <a:t>This template is provided to help you reflect on the 5 findings from the Reading Now Network’s study of schools in the West Michigan area that outperformed their peers when controlling for poverty. The buildings in the study have managed to overcome the knowing-doing gap and implement these 5 things in a deep way</a:t>
            </a:r>
            <a:r>
              <a:rPr lang="en-US" sz="2400" dirty="0" smtClean="0"/>
              <a:t>.</a:t>
            </a:r>
            <a:endParaRPr lang="en-US" sz="2400" dirty="0"/>
          </a:p>
          <a:p>
            <a:pPr marL="0" indent="0">
              <a:buNone/>
            </a:pPr>
            <a:endParaRPr lang="en-US" sz="2600" dirty="0" smtClean="0"/>
          </a:p>
          <a:p>
            <a:endParaRPr lang="en-US" dirty="0"/>
          </a:p>
        </p:txBody>
      </p:sp>
      <p:pic>
        <p:nvPicPr>
          <p:cNvPr id="4" name="Picture 3"/>
          <p:cNvPicPr>
            <a:picLocks noChangeAspect="1"/>
          </p:cNvPicPr>
          <p:nvPr/>
        </p:nvPicPr>
        <p:blipFill>
          <a:blip r:embed="rId2"/>
          <a:stretch>
            <a:fillRect/>
          </a:stretch>
        </p:blipFill>
        <p:spPr>
          <a:xfrm>
            <a:off x="9331456" y="2149603"/>
            <a:ext cx="2210694" cy="1148156"/>
          </a:xfrm>
          <a:prstGeom prst="rect">
            <a:avLst/>
          </a:prstGeom>
        </p:spPr>
      </p:pic>
    </p:spTree>
    <p:extLst>
      <p:ext uri="{BB962C8B-B14F-4D97-AF65-F5344CB8AC3E}">
        <p14:creationId xmlns:p14="http://schemas.microsoft.com/office/powerpoint/2010/main" val="401466668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87017" y="1659118"/>
            <a:ext cx="8766929" cy="769001"/>
          </a:xfrm>
        </p:spPr>
        <p:txBody>
          <a:bodyPr/>
          <a:lstStyle/>
          <a:p>
            <a:r>
              <a:rPr lang="en-US" dirty="0" smtClean="0"/>
              <a:t>Summit and MASA Site</a:t>
            </a:r>
            <a:endParaRPr lang="en-US" dirty="0"/>
          </a:p>
        </p:txBody>
      </p:sp>
      <p:sp>
        <p:nvSpPr>
          <p:cNvPr id="3" name="Content Placeholder 2"/>
          <p:cNvSpPr>
            <a:spLocks noGrp="1"/>
          </p:cNvSpPr>
          <p:nvPr>
            <p:ph idx="1"/>
          </p:nvPr>
        </p:nvSpPr>
        <p:spPr>
          <a:xfrm>
            <a:off x="2187017" y="2628819"/>
            <a:ext cx="8874551" cy="4026505"/>
          </a:xfrm>
        </p:spPr>
        <p:txBody>
          <a:bodyPr/>
          <a:lstStyle/>
          <a:p>
            <a:pPr marL="0" indent="0">
              <a:buNone/>
            </a:pPr>
            <a:r>
              <a:rPr lang="en-US" sz="2400" dirty="0"/>
              <a:t>This tool could be used by leadership teams, professional learning communities, or school improvement teams to assess your strengths in these 5 areas. You may want to consider implementation drivers in your reflection: capacity (selection, training, coaching), leadership (technical and adaptive) and organization (systems, facilitative administration, decision/data support). After capturing strengths in your school, begin to think how you might move your students to the next level.</a:t>
            </a:r>
          </a:p>
          <a:p>
            <a:pPr lvl="0"/>
            <a:r>
              <a:rPr lang="en-US" sz="2400" dirty="0"/>
              <a:t>Forming a Q&amp;A list</a:t>
            </a:r>
          </a:p>
          <a:p>
            <a:pPr lvl="0"/>
            <a:r>
              <a:rPr lang="en-US" sz="2400" u="sng" dirty="0">
                <a:hlinkClick r:id="rId2"/>
              </a:rPr>
              <a:t>http://gomasa.org/readingnow#refelction</a:t>
            </a:r>
            <a:endParaRPr lang="en-US" sz="2400" dirty="0"/>
          </a:p>
          <a:p>
            <a:endParaRPr lang="en-US" sz="2600" dirty="0" smtClean="0"/>
          </a:p>
          <a:p>
            <a:endParaRPr lang="en-US" dirty="0"/>
          </a:p>
        </p:txBody>
      </p:sp>
      <p:pic>
        <p:nvPicPr>
          <p:cNvPr id="4" name="Picture 3"/>
          <p:cNvPicPr>
            <a:picLocks noChangeAspect="1"/>
          </p:cNvPicPr>
          <p:nvPr/>
        </p:nvPicPr>
        <p:blipFill>
          <a:blip r:embed="rId3"/>
          <a:stretch>
            <a:fillRect/>
          </a:stretch>
        </p:blipFill>
        <p:spPr>
          <a:xfrm>
            <a:off x="8751125" y="5229032"/>
            <a:ext cx="2073451" cy="1076877"/>
          </a:xfrm>
          <a:prstGeom prst="rect">
            <a:avLst/>
          </a:prstGeom>
        </p:spPr>
      </p:pic>
    </p:spTree>
    <p:extLst>
      <p:ext uri="{BB962C8B-B14F-4D97-AF65-F5344CB8AC3E}">
        <p14:creationId xmlns:p14="http://schemas.microsoft.com/office/powerpoint/2010/main" val="250313024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32626" y="1397479"/>
            <a:ext cx="9144000" cy="3502325"/>
          </a:xfrm>
        </p:spPr>
        <p:txBody>
          <a:bodyPr/>
          <a:lstStyle/>
          <a:p>
            <a:r>
              <a:rPr lang="en-US" sz="4000" b="1" dirty="0" smtClean="0"/>
              <a:t/>
            </a:r>
            <a:br>
              <a:rPr lang="en-US" sz="4000" b="1" dirty="0" smtClean="0"/>
            </a:br>
            <a:r>
              <a:rPr lang="en-US" sz="1600" dirty="0" smtClean="0"/>
              <a:t>MASA </a:t>
            </a:r>
            <a:r>
              <a:rPr lang="en-US" sz="1600" dirty="0"/>
              <a:t>Region 3 superintendents requested an interactive tool that would </a:t>
            </a:r>
            <a:r>
              <a:rPr lang="en-US" sz="1600" dirty="0" smtClean="0"/>
              <a:t>show both </a:t>
            </a:r>
            <a:r>
              <a:rPr lang="en-US" sz="1600" dirty="0"/>
              <a:t>the trend and the average over the last three years of the MEAP </a:t>
            </a:r>
            <a:r>
              <a:rPr lang="en-US" sz="1600" dirty="0" smtClean="0"/>
              <a:t> test</a:t>
            </a:r>
            <a:r>
              <a:rPr lang="en-US" sz="1600" dirty="0"/>
              <a:t>.</a:t>
            </a:r>
            <a:r>
              <a:rPr lang="en-US" sz="4000" dirty="0"/>
              <a:t>  </a:t>
            </a:r>
            <a:r>
              <a:rPr lang="en-US" sz="4000" dirty="0" smtClean="0"/>
              <a:t/>
            </a:r>
            <a:br>
              <a:rPr lang="en-US" sz="4000" dirty="0" smtClean="0"/>
            </a:br>
            <a:r>
              <a:rPr lang="en-US" sz="4000" b="1" dirty="0" smtClean="0"/>
              <a:t>Interactive Data Tool </a:t>
            </a:r>
            <a:r>
              <a:rPr lang="en-US" sz="4000" b="1" dirty="0" smtClean="0">
                <a:hlinkClick r:id="rId2"/>
              </a:rPr>
              <a:t>http</a:t>
            </a:r>
            <a:r>
              <a:rPr lang="en-US" sz="4000" b="1" dirty="0">
                <a:hlinkClick r:id="rId2"/>
              </a:rPr>
              <a:t>://</a:t>
            </a:r>
            <a:r>
              <a:rPr lang="en-US" sz="4000" b="1" dirty="0" smtClean="0">
                <a:hlinkClick r:id="rId2"/>
              </a:rPr>
              <a:t>www.sitimeline.com/reading-now-network-data.html</a:t>
            </a:r>
            <a:r>
              <a:rPr lang="en-US" sz="4000" b="1" dirty="0"/>
              <a:t/>
            </a:r>
            <a:br>
              <a:rPr lang="en-US" sz="4000" b="1" dirty="0"/>
            </a:br>
            <a:endParaRPr lang="en-US" sz="4000" b="1" dirty="0"/>
          </a:p>
        </p:txBody>
      </p:sp>
    </p:spTree>
    <p:extLst>
      <p:ext uri="{BB962C8B-B14F-4D97-AF65-F5344CB8AC3E}">
        <p14:creationId xmlns:p14="http://schemas.microsoft.com/office/powerpoint/2010/main" val="37533747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305162" y="547674"/>
            <a:ext cx="1710726" cy="369332"/>
          </a:xfrm>
          <a:prstGeom prst="rect">
            <a:avLst/>
          </a:prstGeom>
        </p:spPr>
        <p:txBody>
          <a:bodyPr wrap="none">
            <a:spAutoFit/>
          </a:bodyPr>
          <a:lstStyle/>
          <a:p>
            <a:pPr algn="r"/>
            <a:r>
              <a:rPr lang="en-US" dirty="0" smtClean="0">
                <a:solidFill>
                  <a:schemeClr val="bg1"/>
                </a:solidFill>
              </a:rPr>
              <a:t>Study Findings</a:t>
            </a:r>
            <a:endParaRPr lang="en-US" dirty="0">
              <a:solidFill>
                <a:schemeClr val="bg1"/>
              </a:solidFill>
            </a:endParaRPr>
          </a:p>
        </p:txBody>
      </p:sp>
      <p:sp>
        <p:nvSpPr>
          <p:cNvPr id="5" name="Title 1"/>
          <p:cNvSpPr txBox="1">
            <a:spLocks/>
          </p:cNvSpPr>
          <p:nvPr/>
        </p:nvSpPr>
        <p:spPr>
          <a:xfrm>
            <a:off x="0" y="1884326"/>
            <a:ext cx="12192000" cy="731873"/>
          </a:xfrm>
          <a:prstGeom prst="rect">
            <a:avLst/>
          </a:prstGeom>
        </p:spPr>
        <p:txBody>
          <a:bodyPr/>
          <a:lstStyle>
            <a:lvl1pPr algn="ctr"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smtClean="0">
                <a:solidFill>
                  <a:srgbClr val="12A89D"/>
                </a:solidFill>
              </a:rPr>
              <a:t>Next Steps</a:t>
            </a:r>
            <a:endParaRPr lang="en-US" dirty="0">
              <a:solidFill>
                <a:srgbClr val="12A89D"/>
              </a:solidFill>
            </a:endParaRPr>
          </a:p>
        </p:txBody>
      </p:sp>
      <p:sp>
        <p:nvSpPr>
          <p:cNvPr id="6" name="Content Placeholder 2"/>
          <p:cNvSpPr txBox="1">
            <a:spLocks/>
          </p:cNvSpPr>
          <p:nvPr/>
        </p:nvSpPr>
        <p:spPr>
          <a:xfrm>
            <a:off x="760021" y="2524259"/>
            <a:ext cx="10937173" cy="365091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3200" dirty="0"/>
              <a:t>Connect with all the green schools</a:t>
            </a:r>
          </a:p>
          <a:p>
            <a:r>
              <a:rPr lang="en-US" sz="3200" dirty="0"/>
              <a:t>Identify green schools based on three years of data</a:t>
            </a:r>
          </a:p>
          <a:p>
            <a:r>
              <a:rPr lang="en-US" sz="3200" dirty="0" smtClean="0"/>
              <a:t>What can be learned from these buildings’ ability to implement more deeply? </a:t>
            </a:r>
          </a:p>
          <a:p>
            <a:r>
              <a:rPr lang="en-US" sz="3200" dirty="0" smtClean="0"/>
              <a:t>What is needed to help other buildings/districts create a pathway for change?</a:t>
            </a:r>
          </a:p>
          <a:p>
            <a:r>
              <a:rPr lang="en-US" sz="3200" dirty="0" smtClean="0"/>
              <a:t>Feedback and suggestions...?</a:t>
            </a:r>
          </a:p>
          <a:p>
            <a:endParaRPr lang="en-US" sz="3200" dirty="0"/>
          </a:p>
        </p:txBody>
      </p:sp>
    </p:spTree>
    <p:extLst>
      <p:ext uri="{BB962C8B-B14F-4D97-AF65-F5344CB8AC3E}">
        <p14:creationId xmlns:p14="http://schemas.microsoft.com/office/powerpoint/2010/main" val="165715495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futurePREP">
      <a:dk1>
        <a:sysClr val="windowText" lastClr="000000"/>
      </a:dk1>
      <a:lt1>
        <a:sysClr val="window" lastClr="FFFFFF"/>
      </a:lt1>
      <a:dk2>
        <a:srgbClr val="44546A"/>
      </a:dk2>
      <a:lt2>
        <a:srgbClr val="E7E6E6"/>
      </a:lt2>
      <a:accent1>
        <a:srgbClr val="07A1C5"/>
      </a:accent1>
      <a:accent2>
        <a:srgbClr val="ED7D31"/>
      </a:accent2>
      <a:accent3>
        <a:srgbClr val="92D050"/>
      </a:accent3>
      <a:accent4>
        <a:srgbClr val="FFC000"/>
      </a:accent4>
      <a:accent5>
        <a:srgbClr val="4472C4"/>
      </a:accent5>
      <a:accent6>
        <a:srgbClr val="70AD47"/>
      </a:accent6>
      <a:hlink>
        <a:srgbClr val="0563C1"/>
      </a:hlink>
      <a:folHlink>
        <a:srgbClr val="3399B1"/>
      </a:folHlink>
    </a:clrScheme>
    <a:fontScheme name="Arial Black-Arial">
      <a:majorFont>
        <a:latin typeface="Arial Black"/>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1507</TotalTime>
  <Words>380</Words>
  <Application>Microsoft Office PowerPoint</Application>
  <PresentationFormat>Widescreen</PresentationFormat>
  <Paragraphs>32</Paragraphs>
  <Slides>9</Slides>
  <Notes>0</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9</vt:i4>
      </vt:variant>
    </vt:vector>
  </HeadingPairs>
  <TitlesOfParts>
    <vt:vector size="16" baseType="lpstr">
      <vt:lpstr>Arial</vt:lpstr>
      <vt:lpstr>Arial Black</vt:lpstr>
      <vt:lpstr>Calibri</vt:lpstr>
      <vt:lpstr>Calibri Light</vt:lpstr>
      <vt:lpstr>Office Theme</vt:lpstr>
      <vt:lpstr>1_Custom Design</vt:lpstr>
      <vt:lpstr>Custom Design</vt:lpstr>
      <vt:lpstr>PowerPoint Presentation</vt:lpstr>
      <vt:lpstr>The Purpose of RNN</vt:lpstr>
      <vt:lpstr>Fall 2012 Region 3  MEAP vs. Poverty</vt:lpstr>
      <vt:lpstr>1. Uncompromising Focus on Reading: Everything Revolves Around Reading 2. Relevant Data Used Deeply: Staff &amp; Students Live the Data 3. Shared Leadership, Sustained Commitment: Principals define the “What,” teachers define the “How.” 4. Classroom Management Focused on Student Learning: Engaged students are partners. 5. Collective Responsibility for Every Child’s Success: “We each feel they are all our kids.” </vt:lpstr>
      <vt:lpstr>Summit and MASA Site</vt:lpstr>
      <vt:lpstr>Summit and MASA Site</vt:lpstr>
      <vt:lpstr>Summit and MASA Site</vt:lpstr>
      <vt:lpstr> MASA Region 3 superintendents requested an interactive tool that would show both the trend and the average over the last three years of the MEAP  test.   Interactive Data Tool http://www.sitimeline.com/reading-now-network-data.html </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Michelle Ready</dc:creator>
  <cp:lastModifiedBy>Bill Smith</cp:lastModifiedBy>
  <cp:revision>133</cp:revision>
  <dcterms:created xsi:type="dcterms:W3CDTF">2013-09-18T19:28:14Z</dcterms:created>
  <dcterms:modified xsi:type="dcterms:W3CDTF">2015-04-22T13:53:45Z</dcterms:modified>
</cp:coreProperties>
</file>