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6"/>
  </p:notesMasterIdLst>
  <p:handoutMasterIdLst>
    <p:handoutMasterId r:id="rId27"/>
  </p:handoutMasterIdLst>
  <p:sldIdLst>
    <p:sldId id="256" r:id="rId2"/>
    <p:sldId id="271" r:id="rId3"/>
    <p:sldId id="266" r:id="rId4"/>
    <p:sldId id="282" r:id="rId5"/>
    <p:sldId id="283" r:id="rId6"/>
    <p:sldId id="273" r:id="rId7"/>
    <p:sldId id="284" r:id="rId8"/>
    <p:sldId id="285" r:id="rId9"/>
    <p:sldId id="286" r:id="rId10"/>
    <p:sldId id="287" r:id="rId11"/>
    <p:sldId id="288" r:id="rId12"/>
    <p:sldId id="289" r:id="rId13"/>
    <p:sldId id="290" r:id="rId14"/>
    <p:sldId id="270" r:id="rId15"/>
    <p:sldId id="281" r:id="rId16"/>
    <p:sldId id="291" r:id="rId17"/>
    <p:sldId id="292" r:id="rId18"/>
    <p:sldId id="276" r:id="rId19"/>
    <p:sldId id="277" r:id="rId20"/>
    <p:sldId id="278" r:id="rId21"/>
    <p:sldId id="274" r:id="rId22"/>
    <p:sldId id="280" r:id="rId23"/>
    <p:sldId id="265" r:id="rId24"/>
    <p:sldId id="268" r:id="rId2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0" autoAdjust="0"/>
    <p:restoredTop sz="94660"/>
  </p:normalViewPr>
  <p:slideViewPr>
    <p:cSldViewPr snapToGrid="0">
      <p:cViewPr varScale="1">
        <p:scale>
          <a:sx n="89" d="100"/>
          <a:sy n="89" d="100"/>
        </p:scale>
        <p:origin x="68" y="1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39BF72-5B1D-4391-9CB4-284C9EFFE0D0}" type="doc">
      <dgm:prSet loTypeId="urn:microsoft.com/office/officeart/2005/8/layout/hProcess3" loCatId="process" qsTypeId="urn:microsoft.com/office/officeart/2005/8/quickstyle/simple1" qsCatId="simple" csTypeId="urn:microsoft.com/office/officeart/2005/8/colors/accent1_2" csCatId="accent1" phldr="1"/>
      <dgm:spPr/>
    </dgm:pt>
    <dgm:pt modelId="{9E29DE6E-318D-484D-8209-8BCBFC308DAD}">
      <dgm:prSet phldrT="[Text]" custT="1"/>
      <dgm:spPr/>
      <dgm:t>
        <a:bodyPr/>
        <a:lstStyle/>
        <a:p>
          <a:r>
            <a:rPr lang="en-US" sz="2000" b="1" dirty="0" smtClean="0">
              <a:solidFill>
                <a:srgbClr val="1D4281"/>
              </a:solidFill>
              <a:latin typeface="Arial" pitchFamily="34" charset="0"/>
              <a:cs typeface="Arial" pitchFamily="34" charset="0"/>
            </a:rPr>
            <a:t>Readiness Baseline</a:t>
          </a:r>
          <a:endParaRPr lang="en-US" sz="2000" b="1" dirty="0">
            <a:solidFill>
              <a:srgbClr val="1D4281"/>
            </a:solidFill>
            <a:latin typeface="Arial" pitchFamily="34" charset="0"/>
            <a:cs typeface="Arial" pitchFamily="34" charset="0"/>
          </a:endParaRPr>
        </a:p>
      </dgm:t>
    </dgm:pt>
    <dgm:pt modelId="{F5874886-FE91-4C48-838B-520143D78600}" type="parTrans" cxnId="{FFA42BDC-3552-466B-B4A0-59338AA466AA}">
      <dgm:prSet/>
      <dgm:spPr/>
      <dgm:t>
        <a:bodyPr/>
        <a:lstStyle/>
        <a:p>
          <a:endParaRPr lang="en-US">
            <a:solidFill>
              <a:schemeClr val="bg1"/>
            </a:solidFill>
          </a:endParaRPr>
        </a:p>
      </dgm:t>
    </dgm:pt>
    <dgm:pt modelId="{556B6C6D-1D20-4C94-98C7-3BE9246C298A}" type="sibTrans" cxnId="{FFA42BDC-3552-466B-B4A0-59338AA466AA}">
      <dgm:prSet/>
      <dgm:spPr/>
      <dgm:t>
        <a:bodyPr/>
        <a:lstStyle/>
        <a:p>
          <a:endParaRPr lang="en-US">
            <a:solidFill>
              <a:schemeClr val="bg1"/>
            </a:solidFill>
          </a:endParaRPr>
        </a:p>
      </dgm:t>
    </dgm:pt>
    <dgm:pt modelId="{78EFDFD0-E266-4201-A39C-20FD71C44741}">
      <dgm:prSet phldrT="[Text]" custT="1"/>
      <dgm:spPr/>
      <dgm:t>
        <a:bodyPr/>
        <a:lstStyle/>
        <a:p>
          <a:r>
            <a:rPr lang="en-US" sz="2000" b="1" dirty="0" smtClean="0">
              <a:solidFill>
                <a:srgbClr val="1D4281"/>
              </a:solidFill>
              <a:latin typeface="Arial" pitchFamily="34" charset="0"/>
              <a:cs typeface="Arial" pitchFamily="34" charset="0"/>
            </a:rPr>
            <a:t>Check-in and Focus</a:t>
          </a:r>
          <a:endParaRPr lang="en-US" sz="2000" b="1" dirty="0">
            <a:solidFill>
              <a:srgbClr val="1D4281"/>
            </a:solidFill>
            <a:latin typeface="Arial" pitchFamily="34" charset="0"/>
            <a:cs typeface="Arial" pitchFamily="34" charset="0"/>
          </a:endParaRPr>
        </a:p>
      </dgm:t>
    </dgm:pt>
    <dgm:pt modelId="{55235DAD-D212-40E2-B755-B60F8C97A902}" type="parTrans" cxnId="{97B8FCE7-FEBB-4F8D-8A54-E9092E5570C6}">
      <dgm:prSet/>
      <dgm:spPr/>
      <dgm:t>
        <a:bodyPr/>
        <a:lstStyle/>
        <a:p>
          <a:endParaRPr lang="en-US">
            <a:solidFill>
              <a:schemeClr val="bg1"/>
            </a:solidFill>
          </a:endParaRPr>
        </a:p>
      </dgm:t>
    </dgm:pt>
    <dgm:pt modelId="{D0D5438A-0E55-4170-A2DB-C42CD402B74B}" type="sibTrans" cxnId="{97B8FCE7-FEBB-4F8D-8A54-E9092E5570C6}">
      <dgm:prSet/>
      <dgm:spPr/>
      <dgm:t>
        <a:bodyPr/>
        <a:lstStyle/>
        <a:p>
          <a:endParaRPr lang="en-US">
            <a:solidFill>
              <a:schemeClr val="bg1"/>
            </a:solidFill>
          </a:endParaRPr>
        </a:p>
      </dgm:t>
    </dgm:pt>
    <dgm:pt modelId="{D74234CB-904F-4AD6-85A4-9B767E6EF769}">
      <dgm:prSet phldrT="[Text]" custT="1"/>
      <dgm:spPr/>
      <dgm:t>
        <a:bodyPr/>
        <a:lstStyle/>
        <a:p>
          <a:r>
            <a:rPr lang="en-US" sz="2000" b="1" dirty="0" smtClean="0">
              <a:solidFill>
                <a:srgbClr val="1D4281"/>
              </a:solidFill>
              <a:latin typeface="Arial" pitchFamily="34" charset="0"/>
              <a:cs typeface="Arial" pitchFamily="34" charset="0"/>
            </a:rPr>
            <a:t>Connect to College</a:t>
          </a:r>
          <a:endParaRPr lang="en-US" sz="2000" b="1" dirty="0">
            <a:solidFill>
              <a:srgbClr val="1D4281"/>
            </a:solidFill>
            <a:latin typeface="Arial" pitchFamily="34" charset="0"/>
            <a:cs typeface="Arial" pitchFamily="34" charset="0"/>
          </a:endParaRPr>
        </a:p>
      </dgm:t>
    </dgm:pt>
    <dgm:pt modelId="{4277F04F-469E-4D42-97C7-1605AFE022FD}" type="parTrans" cxnId="{C492AD34-2BBE-44CC-A6A0-2F2D2123D58B}">
      <dgm:prSet/>
      <dgm:spPr/>
      <dgm:t>
        <a:bodyPr/>
        <a:lstStyle/>
        <a:p>
          <a:endParaRPr lang="en-US">
            <a:solidFill>
              <a:schemeClr val="bg1"/>
            </a:solidFill>
          </a:endParaRPr>
        </a:p>
      </dgm:t>
    </dgm:pt>
    <dgm:pt modelId="{0CFA101A-5CC9-4261-B83C-0F53F8645A0B}" type="sibTrans" cxnId="{C492AD34-2BBE-44CC-A6A0-2F2D2123D58B}">
      <dgm:prSet/>
      <dgm:spPr/>
      <dgm:t>
        <a:bodyPr/>
        <a:lstStyle/>
        <a:p>
          <a:endParaRPr lang="en-US">
            <a:solidFill>
              <a:schemeClr val="bg1"/>
            </a:solidFill>
          </a:endParaRPr>
        </a:p>
      </dgm:t>
    </dgm:pt>
    <dgm:pt modelId="{CC5C26FF-430C-4456-BC23-98F65F9E8D67}" type="pres">
      <dgm:prSet presAssocID="{CA39BF72-5B1D-4391-9CB4-284C9EFFE0D0}" presName="Name0" presStyleCnt="0">
        <dgm:presLayoutVars>
          <dgm:dir/>
          <dgm:animLvl val="lvl"/>
          <dgm:resizeHandles val="exact"/>
        </dgm:presLayoutVars>
      </dgm:prSet>
      <dgm:spPr/>
    </dgm:pt>
    <dgm:pt modelId="{68FECDE1-C1A3-4347-B554-32ED0B92F33F}" type="pres">
      <dgm:prSet presAssocID="{CA39BF72-5B1D-4391-9CB4-284C9EFFE0D0}" presName="dummy" presStyleCnt="0"/>
      <dgm:spPr/>
    </dgm:pt>
    <dgm:pt modelId="{28E72583-B49E-4020-86ED-906285AEDC92}" type="pres">
      <dgm:prSet presAssocID="{CA39BF72-5B1D-4391-9CB4-284C9EFFE0D0}" presName="linH" presStyleCnt="0"/>
      <dgm:spPr/>
    </dgm:pt>
    <dgm:pt modelId="{49669A72-B09F-4E4F-A5B7-4B22E42B5ADC}" type="pres">
      <dgm:prSet presAssocID="{CA39BF72-5B1D-4391-9CB4-284C9EFFE0D0}" presName="padding1" presStyleCnt="0"/>
      <dgm:spPr/>
    </dgm:pt>
    <dgm:pt modelId="{77265E41-2AFE-40BA-B275-191B69F42A95}" type="pres">
      <dgm:prSet presAssocID="{9E29DE6E-318D-484D-8209-8BCBFC308DAD}" presName="linV" presStyleCnt="0"/>
      <dgm:spPr/>
    </dgm:pt>
    <dgm:pt modelId="{4EC011DC-CFC4-4385-A3F6-D8AB59E14593}" type="pres">
      <dgm:prSet presAssocID="{9E29DE6E-318D-484D-8209-8BCBFC308DAD}" presName="spVertical1" presStyleCnt="0"/>
      <dgm:spPr/>
    </dgm:pt>
    <dgm:pt modelId="{95EBCE6F-049B-489A-A5AC-5861E20E14A4}" type="pres">
      <dgm:prSet presAssocID="{9E29DE6E-318D-484D-8209-8BCBFC308DAD}" presName="parTx" presStyleLbl="revTx" presStyleIdx="0" presStyleCnt="3" custLinFactNeighborX="-15745" custLinFactNeighborY="-42893">
        <dgm:presLayoutVars>
          <dgm:chMax val="0"/>
          <dgm:chPref val="0"/>
          <dgm:bulletEnabled val="1"/>
        </dgm:presLayoutVars>
      </dgm:prSet>
      <dgm:spPr/>
      <dgm:t>
        <a:bodyPr/>
        <a:lstStyle/>
        <a:p>
          <a:endParaRPr lang="en-US"/>
        </a:p>
      </dgm:t>
    </dgm:pt>
    <dgm:pt modelId="{6D5229C2-59A3-4472-96F1-FF583395E72B}" type="pres">
      <dgm:prSet presAssocID="{9E29DE6E-318D-484D-8209-8BCBFC308DAD}" presName="spVertical2" presStyleCnt="0"/>
      <dgm:spPr/>
    </dgm:pt>
    <dgm:pt modelId="{18D5D599-D414-41B5-8D00-C0DDEDF41FE0}" type="pres">
      <dgm:prSet presAssocID="{9E29DE6E-318D-484D-8209-8BCBFC308DAD}" presName="spVertical3" presStyleCnt="0"/>
      <dgm:spPr/>
    </dgm:pt>
    <dgm:pt modelId="{5CC1C23E-DD13-47F7-A6D9-3FFF60F4C555}" type="pres">
      <dgm:prSet presAssocID="{556B6C6D-1D20-4C94-98C7-3BE9246C298A}" presName="space" presStyleCnt="0"/>
      <dgm:spPr/>
    </dgm:pt>
    <dgm:pt modelId="{9BB6E914-52C4-4C81-ABF6-05389CE22509}" type="pres">
      <dgm:prSet presAssocID="{78EFDFD0-E266-4201-A39C-20FD71C44741}" presName="linV" presStyleCnt="0"/>
      <dgm:spPr/>
    </dgm:pt>
    <dgm:pt modelId="{2A6E3334-62B7-4E2F-8B34-A60F27208B85}" type="pres">
      <dgm:prSet presAssocID="{78EFDFD0-E266-4201-A39C-20FD71C44741}" presName="spVertical1" presStyleCnt="0"/>
      <dgm:spPr/>
    </dgm:pt>
    <dgm:pt modelId="{F58C0C3C-7FE5-47F2-89E0-7D6E6F3D39FA}" type="pres">
      <dgm:prSet presAssocID="{78EFDFD0-E266-4201-A39C-20FD71C44741}" presName="parTx" presStyleLbl="revTx" presStyleIdx="1" presStyleCnt="3" custLinFactNeighborX="-15013" custLinFactNeighborY="-42893">
        <dgm:presLayoutVars>
          <dgm:chMax val="0"/>
          <dgm:chPref val="0"/>
          <dgm:bulletEnabled val="1"/>
        </dgm:presLayoutVars>
      </dgm:prSet>
      <dgm:spPr/>
      <dgm:t>
        <a:bodyPr/>
        <a:lstStyle/>
        <a:p>
          <a:endParaRPr lang="en-US"/>
        </a:p>
      </dgm:t>
    </dgm:pt>
    <dgm:pt modelId="{7835CC1A-FC19-4742-A704-2B8A31B93245}" type="pres">
      <dgm:prSet presAssocID="{78EFDFD0-E266-4201-A39C-20FD71C44741}" presName="spVertical2" presStyleCnt="0"/>
      <dgm:spPr/>
    </dgm:pt>
    <dgm:pt modelId="{D762C4A3-7693-4AF2-B660-4C9DA4C77B93}" type="pres">
      <dgm:prSet presAssocID="{78EFDFD0-E266-4201-A39C-20FD71C44741}" presName="spVertical3" presStyleCnt="0"/>
      <dgm:spPr/>
    </dgm:pt>
    <dgm:pt modelId="{5E055A53-EF96-49BD-9F76-DE163DF9E567}" type="pres">
      <dgm:prSet presAssocID="{D0D5438A-0E55-4170-A2DB-C42CD402B74B}" presName="space" presStyleCnt="0"/>
      <dgm:spPr/>
    </dgm:pt>
    <dgm:pt modelId="{41F91E2A-2BA8-4C59-9BB2-E04538341603}" type="pres">
      <dgm:prSet presAssocID="{D74234CB-904F-4AD6-85A4-9B767E6EF769}" presName="linV" presStyleCnt="0"/>
      <dgm:spPr/>
    </dgm:pt>
    <dgm:pt modelId="{CC95976E-8EAB-411C-A8BA-C6CD2C4D9A15}" type="pres">
      <dgm:prSet presAssocID="{D74234CB-904F-4AD6-85A4-9B767E6EF769}" presName="spVertical1" presStyleCnt="0"/>
      <dgm:spPr/>
    </dgm:pt>
    <dgm:pt modelId="{8821089F-CB7C-4166-9E80-0D260CA48366}" type="pres">
      <dgm:prSet presAssocID="{D74234CB-904F-4AD6-85A4-9B767E6EF769}" presName="parTx" presStyleLbl="revTx" presStyleIdx="2" presStyleCnt="3" custLinFactNeighborX="-18202" custLinFactNeighborY="-42893">
        <dgm:presLayoutVars>
          <dgm:chMax val="0"/>
          <dgm:chPref val="0"/>
          <dgm:bulletEnabled val="1"/>
        </dgm:presLayoutVars>
      </dgm:prSet>
      <dgm:spPr/>
      <dgm:t>
        <a:bodyPr/>
        <a:lstStyle/>
        <a:p>
          <a:endParaRPr lang="en-US"/>
        </a:p>
      </dgm:t>
    </dgm:pt>
    <dgm:pt modelId="{9F145058-9F84-4A93-B874-511C3A858D42}" type="pres">
      <dgm:prSet presAssocID="{D74234CB-904F-4AD6-85A4-9B767E6EF769}" presName="spVertical2" presStyleCnt="0"/>
      <dgm:spPr/>
    </dgm:pt>
    <dgm:pt modelId="{23782218-8F6E-4BCF-8277-90A94AF6D3EF}" type="pres">
      <dgm:prSet presAssocID="{D74234CB-904F-4AD6-85A4-9B767E6EF769}" presName="spVertical3" presStyleCnt="0"/>
      <dgm:spPr/>
    </dgm:pt>
    <dgm:pt modelId="{D5CF7F97-3725-444A-8297-B661C55A80B7}" type="pres">
      <dgm:prSet presAssocID="{CA39BF72-5B1D-4391-9CB4-284C9EFFE0D0}" presName="padding2" presStyleCnt="0"/>
      <dgm:spPr/>
    </dgm:pt>
    <dgm:pt modelId="{78178FDC-658B-4F68-9581-1EF732010D32}" type="pres">
      <dgm:prSet presAssocID="{CA39BF72-5B1D-4391-9CB4-284C9EFFE0D0}" presName="negArrow" presStyleCnt="0"/>
      <dgm:spPr/>
    </dgm:pt>
    <dgm:pt modelId="{261FA6C6-FC1F-4FD1-AF24-155EDF90EF16}" type="pres">
      <dgm:prSet presAssocID="{CA39BF72-5B1D-4391-9CB4-284C9EFFE0D0}" presName="backgroundArrow" presStyleLbl="node1" presStyleIdx="0" presStyleCnt="1" custLinFactNeighborX="2006" custLinFactNeighborY="-63755"/>
      <dgm:spPr/>
    </dgm:pt>
  </dgm:ptLst>
  <dgm:cxnLst>
    <dgm:cxn modelId="{C492AD34-2BBE-44CC-A6A0-2F2D2123D58B}" srcId="{CA39BF72-5B1D-4391-9CB4-284C9EFFE0D0}" destId="{D74234CB-904F-4AD6-85A4-9B767E6EF769}" srcOrd="2" destOrd="0" parTransId="{4277F04F-469E-4D42-97C7-1605AFE022FD}" sibTransId="{0CFA101A-5CC9-4261-B83C-0F53F8645A0B}"/>
    <dgm:cxn modelId="{62BFC6AB-8ECB-4420-8C7C-8BE8EE5026C3}" type="presOf" srcId="{78EFDFD0-E266-4201-A39C-20FD71C44741}" destId="{F58C0C3C-7FE5-47F2-89E0-7D6E6F3D39FA}" srcOrd="0" destOrd="0" presId="urn:microsoft.com/office/officeart/2005/8/layout/hProcess3"/>
    <dgm:cxn modelId="{4C19C186-A329-4F0E-AB4C-E848F55CC3D3}" type="presOf" srcId="{D74234CB-904F-4AD6-85A4-9B767E6EF769}" destId="{8821089F-CB7C-4166-9E80-0D260CA48366}" srcOrd="0" destOrd="0" presId="urn:microsoft.com/office/officeart/2005/8/layout/hProcess3"/>
    <dgm:cxn modelId="{3232917D-BB88-4351-BE49-58955DA5116A}" type="presOf" srcId="{CA39BF72-5B1D-4391-9CB4-284C9EFFE0D0}" destId="{CC5C26FF-430C-4456-BC23-98F65F9E8D67}" srcOrd="0" destOrd="0" presId="urn:microsoft.com/office/officeart/2005/8/layout/hProcess3"/>
    <dgm:cxn modelId="{25EA2795-61B9-4572-A8BA-C83EF3AC74C2}" type="presOf" srcId="{9E29DE6E-318D-484D-8209-8BCBFC308DAD}" destId="{95EBCE6F-049B-489A-A5AC-5861E20E14A4}" srcOrd="0" destOrd="0" presId="urn:microsoft.com/office/officeart/2005/8/layout/hProcess3"/>
    <dgm:cxn modelId="{97B8FCE7-FEBB-4F8D-8A54-E9092E5570C6}" srcId="{CA39BF72-5B1D-4391-9CB4-284C9EFFE0D0}" destId="{78EFDFD0-E266-4201-A39C-20FD71C44741}" srcOrd="1" destOrd="0" parTransId="{55235DAD-D212-40E2-B755-B60F8C97A902}" sibTransId="{D0D5438A-0E55-4170-A2DB-C42CD402B74B}"/>
    <dgm:cxn modelId="{FFA42BDC-3552-466B-B4A0-59338AA466AA}" srcId="{CA39BF72-5B1D-4391-9CB4-284C9EFFE0D0}" destId="{9E29DE6E-318D-484D-8209-8BCBFC308DAD}" srcOrd="0" destOrd="0" parTransId="{F5874886-FE91-4C48-838B-520143D78600}" sibTransId="{556B6C6D-1D20-4C94-98C7-3BE9246C298A}"/>
    <dgm:cxn modelId="{D7DA7437-229E-4577-8C2E-6EC0E324CDA3}" type="presParOf" srcId="{CC5C26FF-430C-4456-BC23-98F65F9E8D67}" destId="{68FECDE1-C1A3-4347-B554-32ED0B92F33F}" srcOrd="0" destOrd="0" presId="urn:microsoft.com/office/officeart/2005/8/layout/hProcess3"/>
    <dgm:cxn modelId="{92D2FC92-06F1-46F3-9704-1228586F67BA}" type="presParOf" srcId="{CC5C26FF-430C-4456-BC23-98F65F9E8D67}" destId="{28E72583-B49E-4020-86ED-906285AEDC92}" srcOrd="1" destOrd="0" presId="urn:microsoft.com/office/officeart/2005/8/layout/hProcess3"/>
    <dgm:cxn modelId="{D7D5CF0A-7DDF-494B-BE49-FC13245AAC77}" type="presParOf" srcId="{28E72583-B49E-4020-86ED-906285AEDC92}" destId="{49669A72-B09F-4E4F-A5B7-4B22E42B5ADC}" srcOrd="0" destOrd="0" presId="urn:microsoft.com/office/officeart/2005/8/layout/hProcess3"/>
    <dgm:cxn modelId="{D69E1F7E-9283-4121-A76E-14C71F33B6D8}" type="presParOf" srcId="{28E72583-B49E-4020-86ED-906285AEDC92}" destId="{77265E41-2AFE-40BA-B275-191B69F42A95}" srcOrd="1" destOrd="0" presId="urn:microsoft.com/office/officeart/2005/8/layout/hProcess3"/>
    <dgm:cxn modelId="{D71FB895-EEBE-4BBD-B73D-276F0F24A7FB}" type="presParOf" srcId="{77265E41-2AFE-40BA-B275-191B69F42A95}" destId="{4EC011DC-CFC4-4385-A3F6-D8AB59E14593}" srcOrd="0" destOrd="0" presId="urn:microsoft.com/office/officeart/2005/8/layout/hProcess3"/>
    <dgm:cxn modelId="{E9C8D326-2546-4B6C-9B9A-38273A0DBEA0}" type="presParOf" srcId="{77265E41-2AFE-40BA-B275-191B69F42A95}" destId="{95EBCE6F-049B-489A-A5AC-5861E20E14A4}" srcOrd="1" destOrd="0" presId="urn:microsoft.com/office/officeart/2005/8/layout/hProcess3"/>
    <dgm:cxn modelId="{F04DF3F9-04AE-46BC-B073-6E3FE8FB3181}" type="presParOf" srcId="{77265E41-2AFE-40BA-B275-191B69F42A95}" destId="{6D5229C2-59A3-4472-96F1-FF583395E72B}" srcOrd="2" destOrd="0" presId="urn:microsoft.com/office/officeart/2005/8/layout/hProcess3"/>
    <dgm:cxn modelId="{A36A15D8-1862-4F13-A1D5-D5285DCFEF55}" type="presParOf" srcId="{77265E41-2AFE-40BA-B275-191B69F42A95}" destId="{18D5D599-D414-41B5-8D00-C0DDEDF41FE0}" srcOrd="3" destOrd="0" presId="urn:microsoft.com/office/officeart/2005/8/layout/hProcess3"/>
    <dgm:cxn modelId="{D3049473-BCD9-4184-B81E-EDE4461D3050}" type="presParOf" srcId="{28E72583-B49E-4020-86ED-906285AEDC92}" destId="{5CC1C23E-DD13-47F7-A6D9-3FFF60F4C555}" srcOrd="2" destOrd="0" presId="urn:microsoft.com/office/officeart/2005/8/layout/hProcess3"/>
    <dgm:cxn modelId="{328EE1D0-B8D7-4EFF-9E8D-008D83AA9D6B}" type="presParOf" srcId="{28E72583-B49E-4020-86ED-906285AEDC92}" destId="{9BB6E914-52C4-4C81-ABF6-05389CE22509}" srcOrd="3" destOrd="0" presId="urn:microsoft.com/office/officeart/2005/8/layout/hProcess3"/>
    <dgm:cxn modelId="{F6C9932A-2B2B-4650-97E6-E26906146291}" type="presParOf" srcId="{9BB6E914-52C4-4C81-ABF6-05389CE22509}" destId="{2A6E3334-62B7-4E2F-8B34-A60F27208B85}" srcOrd="0" destOrd="0" presId="urn:microsoft.com/office/officeart/2005/8/layout/hProcess3"/>
    <dgm:cxn modelId="{EA1B7207-BB7C-4F43-85BD-8542A1408A92}" type="presParOf" srcId="{9BB6E914-52C4-4C81-ABF6-05389CE22509}" destId="{F58C0C3C-7FE5-47F2-89E0-7D6E6F3D39FA}" srcOrd="1" destOrd="0" presId="urn:microsoft.com/office/officeart/2005/8/layout/hProcess3"/>
    <dgm:cxn modelId="{57A38964-4FA5-4C2A-A2FE-DE49A3B573FC}" type="presParOf" srcId="{9BB6E914-52C4-4C81-ABF6-05389CE22509}" destId="{7835CC1A-FC19-4742-A704-2B8A31B93245}" srcOrd="2" destOrd="0" presId="urn:microsoft.com/office/officeart/2005/8/layout/hProcess3"/>
    <dgm:cxn modelId="{9242C7C3-3DB3-4D4A-BC34-8A9E31F6CC53}" type="presParOf" srcId="{9BB6E914-52C4-4C81-ABF6-05389CE22509}" destId="{D762C4A3-7693-4AF2-B660-4C9DA4C77B93}" srcOrd="3" destOrd="0" presId="urn:microsoft.com/office/officeart/2005/8/layout/hProcess3"/>
    <dgm:cxn modelId="{05BE9324-CC1F-4F2D-9141-F475AB356216}" type="presParOf" srcId="{28E72583-B49E-4020-86ED-906285AEDC92}" destId="{5E055A53-EF96-49BD-9F76-DE163DF9E567}" srcOrd="4" destOrd="0" presId="urn:microsoft.com/office/officeart/2005/8/layout/hProcess3"/>
    <dgm:cxn modelId="{E8011BB5-3F43-4BA4-8F15-FB1C433BCB3F}" type="presParOf" srcId="{28E72583-B49E-4020-86ED-906285AEDC92}" destId="{41F91E2A-2BA8-4C59-9BB2-E04538341603}" srcOrd="5" destOrd="0" presId="urn:microsoft.com/office/officeart/2005/8/layout/hProcess3"/>
    <dgm:cxn modelId="{A5CB2462-1067-4538-AF2D-362100CEC96F}" type="presParOf" srcId="{41F91E2A-2BA8-4C59-9BB2-E04538341603}" destId="{CC95976E-8EAB-411C-A8BA-C6CD2C4D9A15}" srcOrd="0" destOrd="0" presId="urn:microsoft.com/office/officeart/2005/8/layout/hProcess3"/>
    <dgm:cxn modelId="{07522510-5561-41DA-B684-8B684215ECD3}" type="presParOf" srcId="{41F91E2A-2BA8-4C59-9BB2-E04538341603}" destId="{8821089F-CB7C-4166-9E80-0D260CA48366}" srcOrd="1" destOrd="0" presId="urn:microsoft.com/office/officeart/2005/8/layout/hProcess3"/>
    <dgm:cxn modelId="{04F0EAC4-4E5E-4FC7-B3AE-53B7873E0054}" type="presParOf" srcId="{41F91E2A-2BA8-4C59-9BB2-E04538341603}" destId="{9F145058-9F84-4A93-B874-511C3A858D42}" srcOrd="2" destOrd="0" presId="urn:microsoft.com/office/officeart/2005/8/layout/hProcess3"/>
    <dgm:cxn modelId="{994C959D-09FB-4A62-A0B1-FA1B4E2A7484}" type="presParOf" srcId="{41F91E2A-2BA8-4C59-9BB2-E04538341603}" destId="{23782218-8F6E-4BCF-8277-90A94AF6D3EF}" srcOrd="3" destOrd="0" presId="urn:microsoft.com/office/officeart/2005/8/layout/hProcess3"/>
    <dgm:cxn modelId="{5D7A9ABD-B72D-4AB3-A22D-198593F46240}" type="presParOf" srcId="{28E72583-B49E-4020-86ED-906285AEDC92}" destId="{D5CF7F97-3725-444A-8297-B661C55A80B7}" srcOrd="6" destOrd="0" presId="urn:microsoft.com/office/officeart/2005/8/layout/hProcess3"/>
    <dgm:cxn modelId="{16D3AEA4-E50F-4D8B-B244-0CB7252E0010}" type="presParOf" srcId="{28E72583-B49E-4020-86ED-906285AEDC92}" destId="{78178FDC-658B-4F68-9581-1EF732010D32}" srcOrd="7" destOrd="0" presId="urn:microsoft.com/office/officeart/2005/8/layout/hProcess3"/>
    <dgm:cxn modelId="{DCEA4E1F-B854-4A42-BB38-A44E6A86E614}" type="presParOf" srcId="{28E72583-B49E-4020-86ED-906285AEDC92}" destId="{261FA6C6-FC1F-4FD1-AF24-155EDF90EF16}" srcOrd="8" destOrd="0" presId="urn:microsoft.com/office/officeart/2005/8/layout/h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6059BE-718A-4D87-83C1-350F7E39D4EB}" type="doc">
      <dgm:prSet loTypeId="urn:microsoft.com/office/officeart/2005/8/layout/chevron1" loCatId="process" qsTypeId="urn:microsoft.com/office/officeart/2005/8/quickstyle/simple1" qsCatId="simple" csTypeId="urn:microsoft.com/office/officeart/2005/8/colors/accent1_2" csCatId="accent1" phldr="1"/>
      <dgm:spPr/>
    </dgm:pt>
    <dgm:pt modelId="{D5C23A6B-8634-406B-A020-E2DFD93325E2}">
      <dgm:prSet phldrT="[Text]" custT="1"/>
      <dgm:spPr/>
      <dgm:t>
        <a:bodyPr/>
        <a:lstStyle/>
        <a:p>
          <a:r>
            <a:rPr lang="en-US" sz="1600" b="1" dirty="0" smtClean="0">
              <a:latin typeface="Arial" panose="020B0604020202020204" pitchFamily="34" charset="0"/>
              <a:cs typeface="Arial" panose="020B0604020202020204" pitchFamily="34" charset="0"/>
            </a:rPr>
            <a:t>8</a:t>
          </a:r>
          <a:r>
            <a:rPr lang="en-US" sz="1600" b="1" baseline="30000" dirty="0" smtClean="0">
              <a:latin typeface="Arial" panose="020B0604020202020204" pitchFamily="34" charset="0"/>
              <a:cs typeface="Arial" panose="020B0604020202020204" pitchFamily="34" charset="0"/>
            </a:rPr>
            <a:t>th</a:t>
          </a:r>
          <a:r>
            <a:rPr lang="en-US" sz="1600" b="1" dirty="0" smtClean="0">
              <a:latin typeface="Arial" panose="020B0604020202020204" pitchFamily="34" charset="0"/>
              <a:cs typeface="Arial" panose="020B0604020202020204" pitchFamily="34" charset="0"/>
            </a:rPr>
            <a:t> Grade</a:t>
          </a:r>
          <a:endParaRPr lang="en-US" sz="1600" b="1" dirty="0">
            <a:latin typeface="Arial" panose="020B0604020202020204" pitchFamily="34" charset="0"/>
            <a:cs typeface="Arial" panose="020B0604020202020204" pitchFamily="34" charset="0"/>
          </a:endParaRPr>
        </a:p>
      </dgm:t>
    </dgm:pt>
    <dgm:pt modelId="{E5FDF6B6-AE45-48F1-9D7E-40DADD07D283}" type="parTrans" cxnId="{C8E8EAD3-56E4-4030-9E37-4AE887C60B7A}">
      <dgm:prSet/>
      <dgm:spPr/>
      <dgm:t>
        <a:bodyPr/>
        <a:lstStyle/>
        <a:p>
          <a:endParaRPr lang="en-US" sz="1600" b="1">
            <a:latin typeface="Arial" panose="020B0604020202020204" pitchFamily="34" charset="0"/>
            <a:cs typeface="Arial" panose="020B0604020202020204" pitchFamily="34" charset="0"/>
          </a:endParaRPr>
        </a:p>
      </dgm:t>
    </dgm:pt>
    <dgm:pt modelId="{E59D755B-B081-4567-8DA3-20123D371145}" type="sibTrans" cxnId="{C8E8EAD3-56E4-4030-9E37-4AE887C60B7A}">
      <dgm:prSet/>
      <dgm:spPr/>
      <dgm:t>
        <a:bodyPr/>
        <a:lstStyle/>
        <a:p>
          <a:endParaRPr lang="en-US" sz="1600" b="1">
            <a:latin typeface="Arial" panose="020B0604020202020204" pitchFamily="34" charset="0"/>
            <a:cs typeface="Arial" panose="020B0604020202020204" pitchFamily="34" charset="0"/>
          </a:endParaRPr>
        </a:p>
      </dgm:t>
    </dgm:pt>
    <dgm:pt modelId="{865289FA-C142-4DE8-B60C-83CAC3AD8ED3}">
      <dgm:prSet phldrT="[Text]" custT="1"/>
      <dgm:spPr/>
      <dgm:t>
        <a:bodyPr/>
        <a:lstStyle/>
        <a:p>
          <a:r>
            <a:rPr lang="en-US" sz="1600" b="1" dirty="0" smtClean="0">
              <a:latin typeface="Arial" panose="020B0604020202020204" pitchFamily="34" charset="0"/>
              <a:cs typeface="Arial" panose="020B0604020202020204" pitchFamily="34" charset="0"/>
            </a:rPr>
            <a:t>9</a:t>
          </a:r>
          <a:r>
            <a:rPr lang="en-US" sz="1600" b="1" baseline="30000" dirty="0" smtClean="0">
              <a:latin typeface="Arial" panose="020B0604020202020204" pitchFamily="34" charset="0"/>
              <a:cs typeface="Arial" panose="020B0604020202020204" pitchFamily="34" charset="0"/>
            </a:rPr>
            <a:t>th</a:t>
          </a:r>
          <a:r>
            <a:rPr lang="en-US" sz="1600" b="1" dirty="0" smtClean="0">
              <a:latin typeface="Arial" panose="020B0604020202020204" pitchFamily="34" charset="0"/>
              <a:cs typeface="Arial" panose="020B0604020202020204" pitchFamily="34" charset="0"/>
            </a:rPr>
            <a:t> Grade</a:t>
          </a:r>
          <a:endParaRPr lang="en-US" sz="1600" b="1" dirty="0">
            <a:latin typeface="Arial" panose="020B0604020202020204" pitchFamily="34" charset="0"/>
            <a:cs typeface="Arial" panose="020B0604020202020204" pitchFamily="34" charset="0"/>
          </a:endParaRPr>
        </a:p>
      </dgm:t>
    </dgm:pt>
    <dgm:pt modelId="{94858B8C-28FE-4778-B94D-F1FBDA38B722}" type="parTrans" cxnId="{13E40C67-C14D-4FF4-8F53-119181F72414}">
      <dgm:prSet/>
      <dgm:spPr/>
      <dgm:t>
        <a:bodyPr/>
        <a:lstStyle/>
        <a:p>
          <a:endParaRPr lang="en-US" sz="1600" b="1">
            <a:latin typeface="Arial" panose="020B0604020202020204" pitchFamily="34" charset="0"/>
            <a:cs typeface="Arial" panose="020B0604020202020204" pitchFamily="34" charset="0"/>
          </a:endParaRPr>
        </a:p>
      </dgm:t>
    </dgm:pt>
    <dgm:pt modelId="{F1ADDBE7-3A0B-4AEC-89FA-08137483BFED}" type="sibTrans" cxnId="{13E40C67-C14D-4FF4-8F53-119181F72414}">
      <dgm:prSet/>
      <dgm:spPr/>
      <dgm:t>
        <a:bodyPr/>
        <a:lstStyle/>
        <a:p>
          <a:endParaRPr lang="en-US" sz="1600" b="1">
            <a:latin typeface="Arial" panose="020B0604020202020204" pitchFamily="34" charset="0"/>
            <a:cs typeface="Arial" panose="020B0604020202020204" pitchFamily="34" charset="0"/>
          </a:endParaRPr>
        </a:p>
      </dgm:t>
    </dgm:pt>
    <dgm:pt modelId="{37BFB435-2EDD-438F-9A8E-1351A354BC9D}">
      <dgm:prSet phldrT="[Text]" custT="1"/>
      <dgm:spPr/>
      <dgm:t>
        <a:bodyPr/>
        <a:lstStyle/>
        <a:p>
          <a:r>
            <a:rPr lang="en-US" sz="1600" b="1" dirty="0" smtClean="0">
              <a:latin typeface="Arial" panose="020B0604020202020204" pitchFamily="34" charset="0"/>
              <a:cs typeface="Arial" panose="020B0604020202020204" pitchFamily="34" charset="0"/>
            </a:rPr>
            <a:t>10</a:t>
          </a:r>
          <a:r>
            <a:rPr lang="en-US" sz="1600" b="1" baseline="30000" dirty="0" smtClean="0">
              <a:latin typeface="Arial" panose="020B0604020202020204" pitchFamily="34" charset="0"/>
              <a:cs typeface="Arial" panose="020B0604020202020204" pitchFamily="34" charset="0"/>
            </a:rPr>
            <a:t>th</a:t>
          </a:r>
          <a:r>
            <a:rPr lang="en-US" sz="1600" b="1" dirty="0" smtClean="0">
              <a:latin typeface="Arial" panose="020B0604020202020204" pitchFamily="34" charset="0"/>
              <a:cs typeface="Arial" panose="020B0604020202020204" pitchFamily="34" charset="0"/>
            </a:rPr>
            <a:t> Grade</a:t>
          </a:r>
          <a:endParaRPr lang="en-US" sz="1600" b="1" dirty="0">
            <a:latin typeface="Arial" panose="020B0604020202020204" pitchFamily="34" charset="0"/>
            <a:cs typeface="Arial" panose="020B0604020202020204" pitchFamily="34" charset="0"/>
          </a:endParaRPr>
        </a:p>
      </dgm:t>
    </dgm:pt>
    <dgm:pt modelId="{2DB3A3CC-3E8B-413C-8D05-059C726DDED1}" type="parTrans" cxnId="{E1EFFBA9-09E4-42DC-A477-CEB930F8765D}">
      <dgm:prSet/>
      <dgm:spPr/>
      <dgm:t>
        <a:bodyPr/>
        <a:lstStyle/>
        <a:p>
          <a:endParaRPr lang="en-US" sz="1600" b="1">
            <a:latin typeface="Arial" panose="020B0604020202020204" pitchFamily="34" charset="0"/>
            <a:cs typeface="Arial" panose="020B0604020202020204" pitchFamily="34" charset="0"/>
          </a:endParaRPr>
        </a:p>
      </dgm:t>
    </dgm:pt>
    <dgm:pt modelId="{846D16D6-D915-4C5A-B81B-00CFF57C906E}" type="sibTrans" cxnId="{E1EFFBA9-09E4-42DC-A477-CEB930F8765D}">
      <dgm:prSet/>
      <dgm:spPr/>
      <dgm:t>
        <a:bodyPr/>
        <a:lstStyle/>
        <a:p>
          <a:endParaRPr lang="en-US" sz="1600" b="1">
            <a:latin typeface="Arial" panose="020B0604020202020204" pitchFamily="34" charset="0"/>
            <a:cs typeface="Arial" panose="020B0604020202020204" pitchFamily="34" charset="0"/>
          </a:endParaRPr>
        </a:p>
      </dgm:t>
    </dgm:pt>
    <dgm:pt modelId="{73E1B4E2-D63A-4CD8-9406-F39EBAC5330F}">
      <dgm:prSet phldrT="[Text]" custT="1"/>
      <dgm:spPr/>
      <dgm:t>
        <a:bodyPr/>
        <a:lstStyle/>
        <a:p>
          <a:r>
            <a:rPr lang="en-US" sz="1600" b="1" dirty="0" smtClean="0">
              <a:latin typeface="Arial" panose="020B0604020202020204" pitchFamily="34" charset="0"/>
              <a:cs typeface="Arial" panose="020B0604020202020204" pitchFamily="34" charset="0"/>
            </a:rPr>
            <a:t>11</a:t>
          </a:r>
          <a:r>
            <a:rPr lang="en-US" sz="1600" b="1" baseline="30000" dirty="0" smtClean="0">
              <a:latin typeface="Arial" panose="020B0604020202020204" pitchFamily="34" charset="0"/>
              <a:cs typeface="Arial" panose="020B0604020202020204" pitchFamily="34" charset="0"/>
            </a:rPr>
            <a:t>th</a:t>
          </a:r>
          <a:r>
            <a:rPr lang="en-US" sz="1600" b="1" dirty="0" smtClean="0">
              <a:latin typeface="Arial" panose="020B0604020202020204" pitchFamily="34" charset="0"/>
              <a:cs typeface="Arial" panose="020B0604020202020204" pitchFamily="34" charset="0"/>
            </a:rPr>
            <a:t> Grade</a:t>
          </a:r>
          <a:endParaRPr lang="en-US" sz="1600" b="1" dirty="0">
            <a:latin typeface="Arial" panose="020B0604020202020204" pitchFamily="34" charset="0"/>
            <a:cs typeface="Arial" panose="020B0604020202020204" pitchFamily="34" charset="0"/>
          </a:endParaRPr>
        </a:p>
      </dgm:t>
    </dgm:pt>
    <dgm:pt modelId="{EDCEA256-42FE-41A3-B7F0-422B3016697D}" type="parTrans" cxnId="{ABB147A2-1246-47D9-B941-E3DBF2EBBE7E}">
      <dgm:prSet/>
      <dgm:spPr/>
      <dgm:t>
        <a:bodyPr/>
        <a:lstStyle/>
        <a:p>
          <a:endParaRPr lang="en-US" sz="1600" b="1">
            <a:latin typeface="Arial" panose="020B0604020202020204" pitchFamily="34" charset="0"/>
            <a:cs typeface="Arial" panose="020B0604020202020204" pitchFamily="34" charset="0"/>
          </a:endParaRPr>
        </a:p>
      </dgm:t>
    </dgm:pt>
    <dgm:pt modelId="{D82CF4A0-4FFB-4FEC-90CF-C4AA43E06F9A}" type="sibTrans" cxnId="{ABB147A2-1246-47D9-B941-E3DBF2EBBE7E}">
      <dgm:prSet/>
      <dgm:spPr/>
      <dgm:t>
        <a:bodyPr/>
        <a:lstStyle/>
        <a:p>
          <a:endParaRPr lang="en-US" sz="1600" b="1">
            <a:latin typeface="Arial" panose="020B0604020202020204" pitchFamily="34" charset="0"/>
            <a:cs typeface="Arial" panose="020B0604020202020204" pitchFamily="34" charset="0"/>
          </a:endParaRPr>
        </a:p>
      </dgm:t>
    </dgm:pt>
    <dgm:pt modelId="{47EC7BD7-4CA3-453A-B3B2-DFF43C731B1D}">
      <dgm:prSet phldrT="[Text]" custT="1"/>
      <dgm:spPr/>
      <dgm:t>
        <a:bodyPr/>
        <a:lstStyle/>
        <a:p>
          <a:r>
            <a:rPr lang="en-US" sz="1600" b="1" dirty="0" smtClean="0">
              <a:latin typeface="Arial" panose="020B0604020202020204" pitchFamily="34" charset="0"/>
              <a:cs typeface="Arial" panose="020B0604020202020204" pitchFamily="34" charset="0"/>
            </a:rPr>
            <a:t>12</a:t>
          </a:r>
          <a:r>
            <a:rPr lang="en-US" sz="1600" b="1" baseline="30000" dirty="0" smtClean="0">
              <a:latin typeface="Arial" panose="020B0604020202020204" pitchFamily="34" charset="0"/>
              <a:cs typeface="Arial" panose="020B0604020202020204" pitchFamily="34" charset="0"/>
            </a:rPr>
            <a:t>th</a:t>
          </a:r>
          <a:r>
            <a:rPr lang="en-US" sz="1600" b="1" dirty="0" smtClean="0">
              <a:latin typeface="Arial" panose="020B0604020202020204" pitchFamily="34" charset="0"/>
              <a:cs typeface="Arial" panose="020B0604020202020204" pitchFamily="34" charset="0"/>
            </a:rPr>
            <a:t> Grade</a:t>
          </a:r>
          <a:endParaRPr lang="en-US" sz="1600" b="1" dirty="0">
            <a:latin typeface="Arial" panose="020B0604020202020204" pitchFamily="34" charset="0"/>
            <a:cs typeface="Arial" panose="020B0604020202020204" pitchFamily="34" charset="0"/>
          </a:endParaRPr>
        </a:p>
      </dgm:t>
    </dgm:pt>
    <dgm:pt modelId="{C4C9EC96-3899-4099-96ED-0CD771EE6F31}" type="parTrans" cxnId="{D8FFC579-7782-40EB-B818-04DA0A4392C4}">
      <dgm:prSet/>
      <dgm:spPr/>
      <dgm:t>
        <a:bodyPr/>
        <a:lstStyle/>
        <a:p>
          <a:endParaRPr lang="en-US" sz="1600" b="1">
            <a:latin typeface="Arial" panose="020B0604020202020204" pitchFamily="34" charset="0"/>
            <a:cs typeface="Arial" panose="020B0604020202020204" pitchFamily="34" charset="0"/>
          </a:endParaRPr>
        </a:p>
      </dgm:t>
    </dgm:pt>
    <dgm:pt modelId="{5E9D6558-7E4F-4218-90C3-4685945E20C3}" type="sibTrans" cxnId="{D8FFC579-7782-40EB-B818-04DA0A4392C4}">
      <dgm:prSet/>
      <dgm:spPr/>
      <dgm:t>
        <a:bodyPr/>
        <a:lstStyle/>
        <a:p>
          <a:endParaRPr lang="en-US" sz="1600" b="1">
            <a:latin typeface="Arial" panose="020B0604020202020204" pitchFamily="34" charset="0"/>
            <a:cs typeface="Arial" panose="020B0604020202020204" pitchFamily="34" charset="0"/>
          </a:endParaRPr>
        </a:p>
      </dgm:t>
    </dgm:pt>
    <dgm:pt modelId="{A406E90E-DB58-437A-AF14-A35E11363D1C}" type="pres">
      <dgm:prSet presAssocID="{656059BE-718A-4D87-83C1-350F7E39D4EB}" presName="Name0" presStyleCnt="0">
        <dgm:presLayoutVars>
          <dgm:dir/>
          <dgm:animLvl val="lvl"/>
          <dgm:resizeHandles val="exact"/>
        </dgm:presLayoutVars>
      </dgm:prSet>
      <dgm:spPr/>
    </dgm:pt>
    <dgm:pt modelId="{45B42208-B926-468A-A7C2-D48692CFFFC0}" type="pres">
      <dgm:prSet presAssocID="{D5C23A6B-8634-406B-A020-E2DFD93325E2}" presName="parTxOnly" presStyleLbl="node1" presStyleIdx="0" presStyleCnt="5" custLinFactNeighborX="15354">
        <dgm:presLayoutVars>
          <dgm:chMax val="0"/>
          <dgm:chPref val="0"/>
          <dgm:bulletEnabled val="1"/>
        </dgm:presLayoutVars>
      </dgm:prSet>
      <dgm:spPr/>
      <dgm:t>
        <a:bodyPr/>
        <a:lstStyle/>
        <a:p>
          <a:endParaRPr lang="en-US"/>
        </a:p>
      </dgm:t>
    </dgm:pt>
    <dgm:pt modelId="{98F8879B-6158-443C-B2D5-2F1F6604CBA4}" type="pres">
      <dgm:prSet presAssocID="{E59D755B-B081-4567-8DA3-20123D371145}" presName="parTxOnlySpace" presStyleCnt="0"/>
      <dgm:spPr/>
    </dgm:pt>
    <dgm:pt modelId="{1819AADE-1434-48A7-920C-BCB01A11D97E}" type="pres">
      <dgm:prSet presAssocID="{865289FA-C142-4DE8-B60C-83CAC3AD8ED3}" presName="parTxOnly" presStyleLbl="node1" presStyleIdx="1" presStyleCnt="5">
        <dgm:presLayoutVars>
          <dgm:chMax val="0"/>
          <dgm:chPref val="0"/>
          <dgm:bulletEnabled val="1"/>
        </dgm:presLayoutVars>
      </dgm:prSet>
      <dgm:spPr/>
      <dgm:t>
        <a:bodyPr/>
        <a:lstStyle/>
        <a:p>
          <a:endParaRPr lang="en-US"/>
        </a:p>
      </dgm:t>
    </dgm:pt>
    <dgm:pt modelId="{705E3BF1-8E11-4A3C-9DA5-C85A867930A6}" type="pres">
      <dgm:prSet presAssocID="{F1ADDBE7-3A0B-4AEC-89FA-08137483BFED}" presName="parTxOnlySpace" presStyleCnt="0"/>
      <dgm:spPr/>
    </dgm:pt>
    <dgm:pt modelId="{32E26F0C-20CF-4E33-BF8F-11EDF5524744}" type="pres">
      <dgm:prSet presAssocID="{37BFB435-2EDD-438F-9A8E-1351A354BC9D}" presName="parTxOnly" presStyleLbl="node1" presStyleIdx="2" presStyleCnt="5">
        <dgm:presLayoutVars>
          <dgm:chMax val="0"/>
          <dgm:chPref val="0"/>
          <dgm:bulletEnabled val="1"/>
        </dgm:presLayoutVars>
      </dgm:prSet>
      <dgm:spPr/>
      <dgm:t>
        <a:bodyPr/>
        <a:lstStyle/>
        <a:p>
          <a:endParaRPr lang="en-US"/>
        </a:p>
      </dgm:t>
    </dgm:pt>
    <dgm:pt modelId="{5D0825C9-21F8-4BCE-8595-E19E7A3B8981}" type="pres">
      <dgm:prSet presAssocID="{846D16D6-D915-4C5A-B81B-00CFF57C906E}" presName="parTxOnlySpace" presStyleCnt="0"/>
      <dgm:spPr/>
    </dgm:pt>
    <dgm:pt modelId="{295118E9-A465-4080-9BAF-D300D7BCC037}" type="pres">
      <dgm:prSet presAssocID="{73E1B4E2-D63A-4CD8-9406-F39EBAC5330F}" presName="parTxOnly" presStyleLbl="node1" presStyleIdx="3" presStyleCnt="5" custLinFactNeighborY="-10698">
        <dgm:presLayoutVars>
          <dgm:chMax val="0"/>
          <dgm:chPref val="0"/>
          <dgm:bulletEnabled val="1"/>
        </dgm:presLayoutVars>
      </dgm:prSet>
      <dgm:spPr/>
      <dgm:t>
        <a:bodyPr/>
        <a:lstStyle/>
        <a:p>
          <a:endParaRPr lang="en-US"/>
        </a:p>
      </dgm:t>
    </dgm:pt>
    <dgm:pt modelId="{7BA69865-6F83-4F30-A47C-3C8AF5487099}" type="pres">
      <dgm:prSet presAssocID="{D82CF4A0-4FFB-4FEC-90CF-C4AA43E06F9A}" presName="parTxOnlySpace" presStyleCnt="0"/>
      <dgm:spPr/>
    </dgm:pt>
    <dgm:pt modelId="{7F7C6727-EF33-45B8-87C8-F27E2D609854}" type="pres">
      <dgm:prSet presAssocID="{47EC7BD7-4CA3-453A-B3B2-DFF43C731B1D}" presName="parTxOnly" presStyleLbl="node1" presStyleIdx="4" presStyleCnt="5">
        <dgm:presLayoutVars>
          <dgm:chMax val="0"/>
          <dgm:chPref val="0"/>
          <dgm:bulletEnabled val="1"/>
        </dgm:presLayoutVars>
      </dgm:prSet>
      <dgm:spPr/>
      <dgm:t>
        <a:bodyPr/>
        <a:lstStyle/>
        <a:p>
          <a:endParaRPr lang="en-US"/>
        </a:p>
      </dgm:t>
    </dgm:pt>
  </dgm:ptLst>
  <dgm:cxnLst>
    <dgm:cxn modelId="{D8FFC579-7782-40EB-B818-04DA0A4392C4}" srcId="{656059BE-718A-4D87-83C1-350F7E39D4EB}" destId="{47EC7BD7-4CA3-453A-B3B2-DFF43C731B1D}" srcOrd="4" destOrd="0" parTransId="{C4C9EC96-3899-4099-96ED-0CD771EE6F31}" sibTransId="{5E9D6558-7E4F-4218-90C3-4685945E20C3}"/>
    <dgm:cxn modelId="{88AC7644-8104-458B-A5B8-C4760D0A4B18}" type="presOf" srcId="{656059BE-718A-4D87-83C1-350F7E39D4EB}" destId="{A406E90E-DB58-437A-AF14-A35E11363D1C}" srcOrd="0" destOrd="0" presId="urn:microsoft.com/office/officeart/2005/8/layout/chevron1"/>
    <dgm:cxn modelId="{13E40C67-C14D-4FF4-8F53-119181F72414}" srcId="{656059BE-718A-4D87-83C1-350F7E39D4EB}" destId="{865289FA-C142-4DE8-B60C-83CAC3AD8ED3}" srcOrd="1" destOrd="0" parTransId="{94858B8C-28FE-4778-B94D-F1FBDA38B722}" sibTransId="{F1ADDBE7-3A0B-4AEC-89FA-08137483BFED}"/>
    <dgm:cxn modelId="{DE4DE231-8D04-4954-9C47-76C30227864E}" type="presOf" srcId="{47EC7BD7-4CA3-453A-B3B2-DFF43C731B1D}" destId="{7F7C6727-EF33-45B8-87C8-F27E2D609854}" srcOrd="0" destOrd="0" presId="urn:microsoft.com/office/officeart/2005/8/layout/chevron1"/>
    <dgm:cxn modelId="{3434A696-49C7-45F8-9F27-F8F2933352DD}" type="presOf" srcId="{865289FA-C142-4DE8-B60C-83CAC3AD8ED3}" destId="{1819AADE-1434-48A7-920C-BCB01A11D97E}" srcOrd="0" destOrd="0" presId="urn:microsoft.com/office/officeart/2005/8/layout/chevron1"/>
    <dgm:cxn modelId="{6302A534-9180-4BE0-883B-395D3F393D18}" type="presOf" srcId="{37BFB435-2EDD-438F-9A8E-1351A354BC9D}" destId="{32E26F0C-20CF-4E33-BF8F-11EDF5524744}" srcOrd="0" destOrd="0" presId="urn:microsoft.com/office/officeart/2005/8/layout/chevron1"/>
    <dgm:cxn modelId="{E8ED6A2C-593E-4F23-BF74-A6C82DC8FE56}" type="presOf" srcId="{73E1B4E2-D63A-4CD8-9406-F39EBAC5330F}" destId="{295118E9-A465-4080-9BAF-D300D7BCC037}" srcOrd="0" destOrd="0" presId="urn:microsoft.com/office/officeart/2005/8/layout/chevron1"/>
    <dgm:cxn modelId="{E1EFFBA9-09E4-42DC-A477-CEB930F8765D}" srcId="{656059BE-718A-4D87-83C1-350F7E39D4EB}" destId="{37BFB435-2EDD-438F-9A8E-1351A354BC9D}" srcOrd="2" destOrd="0" parTransId="{2DB3A3CC-3E8B-413C-8D05-059C726DDED1}" sibTransId="{846D16D6-D915-4C5A-B81B-00CFF57C906E}"/>
    <dgm:cxn modelId="{490071CA-04A7-4A78-994C-D15D16AAED01}" type="presOf" srcId="{D5C23A6B-8634-406B-A020-E2DFD93325E2}" destId="{45B42208-B926-468A-A7C2-D48692CFFFC0}" srcOrd="0" destOrd="0" presId="urn:microsoft.com/office/officeart/2005/8/layout/chevron1"/>
    <dgm:cxn modelId="{ABB147A2-1246-47D9-B941-E3DBF2EBBE7E}" srcId="{656059BE-718A-4D87-83C1-350F7E39D4EB}" destId="{73E1B4E2-D63A-4CD8-9406-F39EBAC5330F}" srcOrd="3" destOrd="0" parTransId="{EDCEA256-42FE-41A3-B7F0-422B3016697D}" sibTransId="{D82CF4A0-4FFB-4FEC-90CF-C4AA43E06F9A}"/>
    <dgm:cxn modelId="{C8E8EAD3-56E4-4030-9E37-4AE887C60B7A}" srcId="{656059BE-718A-4D87-83C1-350F7E39D4EB}" destId="{D5C23A6B-8634-406B-A020-E2DFD93325E2}" srcOrd="0" destOrd="0" parTransId="{E5FDF6B6-AE45-48F1-9D7E-40DADD07D283}" sibTransId="{E59D755B-B081-4567-8DA3-20123D371145}"/>
    <dgm:cxn modelId="{4F4D31B2-428C-4F55-B9D4-A31F1F1A134A}" type="presParOf" srcId="{A406E90E-DB58-437A-AF14-A35E11363D1C}" destId="{45B42208-B926-468A-A7C2-D48692CFFFC0}" srcOrd="0" destOrd="0" presId="urn:microsoft.com/office/officeart/2005/8/layout/chevron1"/>
    <dgm:cxn modelId="{08E13BD1-B4DC-40D2-A5ED-D1DF076E3DB3}" type="presParOf" srcId="{A406E90E-DB58-437A-AF14-A35E11363D1C}" destId="{98F8879B-6158-443C-B2D5-2F1F6604CBA4}" srcOrd="1" destOrd="0" presId="urn:microsoft.com/office/officeart/2005/8/layout/chevron1"/>
    <dgm:cxn modelId="{E997005C-0B64-4C39-86A3-5E9C48099E8E}" type="presParOf" srcId="{A406E90E-DB58-437A-AF14-A35E11363D1C}" destId="{1819AADE-1434-48A7-920C-BCB01A11D97E}" srcOrd="2" destOrd="0" presId="urn:microsoft.com/office/officeart/2005/8/layout/chevron1"/>
    <dgm:cxn modelId="{F2145317-AE46-42DB-A819-DF46046D0FD4}" type="presParOf" srcId="{A406E90E-DB58-437A-AF14-A35E11363D1C}" destId="{705E3BF1-8E11-4A3C-9DA5-C85A867930A6}" srcOrd="3" destOrd="0" presId="urn:microsoft.com/office/officeart/2005/8/layout/chevron1"/>
    <dgm:cxn modelId="{DAC2E7F7-434E-41CD-8D3A-7FD9E7283E2C}" type="presParOf" srcId="{A406E90E-DB58-437A-AF14-A35E11363D1C}" destId="{32E26F0C-20CF-4E33-BF8F-11EDF5524744}" srcOrd="4" destOrd="0" presId="urn:microsoft.com/office/officeart/2005/8/layout/chevron1"/>
    <dgm:cxn modelId="{99675919-EAD1-48B1-8800-531402A2395F}" type="presParOf" srcId="{A406E90E-DB58-437A-AF14-A35E11363D1C}" destId="{5D0825C9-21F8-4BCE-8595-E19E7A3B8981}" srcOrd="5" destOrd="0" presId="urn:microsoft.com/office/officeart/2005/8/layout/chevron1"/>
    <dgm:cxn modelId="{4B67496A-A72D-4A66-BEDC-E4434B5B1FAF}" type="presParOf" srcId="{A406E90E-DB58-437A-AF14-A35E11363D1C}" destId="{295118E9-A465-4080-9BAF-D300D7BCC037}" srcOrd="6" destOrd="0" presId="urn:microsoft.com/office/officeart/2005/8/layout/chevron1"/>
    <dgm:cxn modelId="{C45645F0-BC76-4B23-8023-3CAE7E3ED5A0}" type="presParOf" srcId="{A406E90E-DB58-437A-AF14-A35E11363D1C}" destId="{7BA69865-6F83-4F30-A47C-3C8AF5487099}" srcOrd="7" destOrd="0" presId="urn:microsoft.com/office/officeart/2005/8/layout/chevron1"/>
    <dgm:cxn modelId="{4E6E7557-BE18-4BB6-A236-D62933031D22}" type="presParOf" srcId="{A406E90E-DB58-437A-AF14-A35E11363D1C}" destId="{7F7C6727-EF33-45B8-87C8-F27E2D609854}"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76D56237-9860-41AA-AAE9-BD7728C38D14}" type="datetimeFigureOut">
              <a:rPr lang="en-US" smtClean="0"/>
              <a:t>4/22/2015</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AD6F6C77-8F6D-44E7-855C-2D516CBA2E59}" type="slidenum">
              <a:rPr lang="en-US" smtClean="0"/>
              <a:t>‹#›</a:t>
            </a:fld>
            <a:endParaRPr lang="en-US"/>
          </a:p>
        </p:txBody>
      </p:sp>
    </p:spTree>
    <p:extLst>
      <p:ext uri="{BB962C8B-B14F-4D97-AF65-F5344CB8AC3E}">
        <p14:creationId xmlns:p14="http://schemas.microsoft.com/office/powerpoint/2010/main" val="969264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9FAECEA-E501-4F52-982C-3F2057BB0805}" type="datetimeFigureOut">
              <a:rPr lang="en-US" smtClean="0"/>
              <a:t>4/22/2015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74C0CAA-DE2B-48CE-97E7-6249629B2117}" type="slidenum">
              <a:rPr lang="en-US" smtClean="0"/>
              <a:t>‹#›</a:t>
            </a:fld>
            <a:endParaRPr lang="en-US"/>
          </a:p>
        </p:txBody>
      </p:sp>
    </p:spTree>
    <p:extLst>
      <p:ext uri="{BB962C8B-B14F-4D97-AF65-F5344CB8AC3E}">
        <p14:creationId xmlns:p14="http://schemas.microsoft.com/office/powerpoint/2010/main" val="2441837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D56A9C-B495-47F3-A23A-6AF0E407F60C}"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2426351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defRPr/>
            </a:pPr>
            <a:r>
              <a:rPr lang="en-US" altLang="en-US" dirty="0" smtClean="0"/>
              <a:t>The four components of the College Board Readiness and Success System represent some of the </a:t>
            </a:r>
            <a:r>
              <a:rPr lang="en-US" altLang="en-US" b="1" dirty="0" smtClean="0"/>
              <a:t>unmatched benefits </a:t>
            </a:r>
            <a:r>
              <a:rPr lang="en-US" altLang="en-US" dirty="0" smtClean="0"/>
              <a:t>we provide to students, educators, states and districts, including:</a:t>
            </a:r>
          </a:p>
          <a:p>
            <a:pPr eaLnBrk="1" hangingPunct="1">
              <a:spcBef>
                <a:spcPct val="0"/>
              </a:spcBef>
              <a:defRPr/>
            </a:pPr>
            <a:endParaRPr lang="en-US" altLang="en-US" dirty="0" smtClean="0"/>
          </a:p>
          <a:p>
            <a:pPr marL="174708" indent="-174708">
              <a:spcBef>
                <a:spcPct val="0"/>
              </a:spcBef>
              <a:buFont typeface="Arial" panose="020B0604020202020204" pitchFamily="34" charset="0"/>
              <a:buChar char="•"/>
              <a:defRPr/>
            </a:pPr>
            <a:r>
              <a:rPr lang="en-US" altLang="en-US" dirty="0" smtClean="0"/>
              <a:t>Focused, clear and useful assessments that reflect what students are already learning in their classrooms.</a:t>
            </a:r>
          </a:p>
          <a:p>
            <a:pPr>
              <a:spcBef>
                <a:spcPct val="0"/>
              </a:spcBef>
              <a:defRPr/>
            </a:pPr>
            <a:r>
              <a:rPr lang="en-US" altLang="en-US" dirty="0" smtClean="0"/>
              <a:t>“What should I focus on?”</a:t>
            </a:r>
          </a:p>
          <a:p>
            <a:pPr marL="174708" indent="-174708">
              <a:spcBef>
                <a:spcPct val="0"/>
              </a:spcBef>
              <a:buFont typeface="Arial" panose="020B0604020202020204" pitchFamily="34" charset="0"/>
              <a:buChar char="•"/>
              <a:defRPr/>
            </a:pPr>
            <a:r>
              <a:rPr lang="en-US" altLang="en-US" dirty="0" smtClean="0"/>
              <a:t>Our redesigned assessments focus on the few, durable things that evidence show matter most for college and career success.</a:t>
            </a:r>
          </a:p>
          <a:p>
            <a:pPr marL="174708" indent="-174708">
              <a:spcBef>
                <a:spcPct val="0"/>
              </a:spcBef>
              <a:buFont typeface="Arial" panose="020B0604020202020204" pitchFamily="34" charset="0"/>
              <a:buChar char="•"/>
              <a:defRPr/>
            </a:pPr>
            <a:r>
              <a:rPr lang="en-US" altLang="en-US" dirty="0" smtClean="0"/>
              <a:t>Focused on what is familiar to students in their classrooms today. </a:t>
            </a:r>
          </a:p>
          <a:p>
            <a:pPr marL="174708" indent="-174708">
              <a:spcBef>
                <a:spcPct val="0"/>
              </a:spcBef>
              <a:buFont typeface="Arial" panose="020B0604020202020204" pitchFamily="34" charset="0"/>
              <a:buChar char="•"/>
              <a:defRPr/>
            </a:pPr>
            <a:r>
              <a:rPr lang="en-US" altLang="en-US" dirty="0" smtClean="0"/>
              <a:t>Reflect the best of instruction in math, English Language Arts, science, history and social studies, making it clear what students need to know to prepare for the exams. </a:t>
            </a:r>
            <a:r>
              <a:rPr lang="en-US" altLang="en-US" sz="1100" dirty="0"/>
              <a:t>  </a:t>
            </a:r>
          </a:p>
          <a:p>
            <a:pPr marL="174708" indent="-174708">
              <a:spcBef>
                <a:spcPct val="0"/>
              </a:spcBef>
              <a:buFont typeface="Arial" panose="020B0604020202020204" pitchFamily="34" charset="0"/>
              <a:buChar char="•"/>
              <a:defRPr/>
            </a:pPr>
            <a:r>
              <a:rPr lang="en-US" altLang="en-US" sz="1100" dirty="0"/>
              <a:t>No tricky question types, guessing penalty or obscure vocabulary.</a:t>
            </a:r>
          </a:p>
          <a:p>
            <a:pPr marL="174708" indent="-174708">
              <a:spcBef>
                <a:spcPct val="0"/>
              </a:spcBef>
              <a:buFont typeface="Arial" panose="020B0604020202020204" pitchFamily="34" charset="0"/>
              <a:buChar char="•"/>
              <a:defRPr/>
            </a:pPr>
            <a:r>
              <a:rPr lang="en-US" altLang="en-US" sz="1100" dirty="0"/>
              <a:t>We’re telling everyone what’s on the exams.</a:t>
            </a:r>
          </a:p>
          <a:p>
            <a:pPr marL="174708" indent="-174708">
              <a:spcBef>
                <a:spcPct val="0"/>
              </a:spcBef>
              <a:buFont typeface="Arial" panose="020B0604020202020204" pitchFamily="34" charset="0"/>
              <a:buChar char="•"/>
              <a:defRPr/>
            </a:pPr>
            <a:r>
              <a:rPr lang="en-US" altLang="en-US" sz="1100" dirty="0"/>
              <a:t>Working together, our assessments provide useful benchmarks and consistent feedback for measuring student progress over time – allowing teachers to accelerate students who are either ahead or behind.</a:t>
            </a:r>
          </a:p>
          <a:p>
            <a:pPr marL="174708" indent="-174708">
              <a:spcBef>
                <a:spcPct val="0"/>
              </a:spcBef>
              <a:buFont typeface="Arial" panose="020B0604020202020204" pitchFamily="34" charset="0"/>
              <a:buChar char="•"/>
              <a:defRPr/>
            </a:pPr>
            <a:r>
              <a:rPr lang="en-US" altLang="en-US" sz="1100" dirty="0"/>
              <a:t>Insight Scores focus teacher and student efforts on targeted areas of knowledge and skills with an integrated, personalized plan for practice and growth.</a:t>
            </a:r>
          </a:p>
          <a:p>
            <a:pPr marL="174708" indent="-174708">
              <a:spcBef>
                <a:spcPct val="0"/>
              </a:spcBef>
              <a:buFont typeface="Arial" panose="020B0604020202020204" pitchFamily="34" charset="0"/>
              <a:buChar char="•"/>
              <a:defRPr/>
            </a:pPr>
            <a:endParaRPr lang="en-US" altLang="en-US" dirty="0" smtClean="0"/>
          </a:p>
          <a:p>
            <a:pPr>
              <a:spcBef>
                <a:spcPct val="0"/>
              </a:spcBef>
              <a:defRPr/>
            </a:pPr>
            <a:r>
              <a:rPr lang="en-US" altLang="en-US" dirty="0" smtClean="0"/>
              <a:t>Free, personalized, focused practice resources for all students.</a:t>
            </a:r>
          </a:p>
          <a:p>
            <a:pPr marL="174708" indent="-174708">
              <a:spcBef>
                <a:spcPct val="0"/>
              </a:spcBef>
              <a:buFont typeface="Arial" panose="020B0604020202020204" pitchFamily="34" charset="0"/>
              <a:buChar char="•"/>
              <a:defRPr/>
            </a:pPr>
            <a:r>
              <a:rPr lang="en-US" altLang="en-US" dirty="0" smtClean="0"/>
              <a:t>We are making excellence easier through free, personalized, focused practice resources for all students. </a:t>
            </a:r>
          </a:p>
          <a:p>
            <a:pPr marL="174708" indent="-174708">
              <a:spcBef>
                <a:spcPct val="0"/>
              </a:spcBef>
              <a:buFont typeface="Arial" panose="020B0604020202020204" pitchFamily="34" charset="0"/>
              <a:buChar char="•"/>
              <a:defRPr/>
            </a:pPr>
            <a:r>
              <a:rPr lang="en-US" altLang="en-US" dirty="0" smtClean="0"/>
              <a:t>These practice resources supplement the best way to prepare for the SAT: through great classroom instruction.</a:t>
            </a:r>
          </a:p>
          <a:p>
            <a:pPr marL="174708" indent="-174708">
              <a:spcBef>
                <a:spcPct val="0"/>
              </a:spcBef>
              <a:buFont typeface="Arial" panose="020B0604020202020204" pitchFamily="34" charset="0"/>
              <a:buChar char="•"/>
              <a:defRPr/>
            </a:pPr>
            <a:r>
              <a:rPr lang="en-US" altLang="en-US" dirty="0" smtClean="0"/>
              <a:t>In partnership with Khan Academy, we’re removing barriers that students and their families face in accessing high-quality practice resources for the PSAT and SAT. </a:t>
            </a:r>
          </a:p>
          <a:p>
            <a:pPr marL="174708" indent="-174708">
              <a:spcBef>
                <a:spcPct val="0"/>
              </a:spcBef>
              <a:buFont typeface="Arial" panose="020B0604020202020204" pitchFamily="34" charset="0"/>
              <a:buChar char="•"/>
              <a:defRPr/>
            </a:pPr>
            <a:r>
              <a:rPr lang="en-US" altLang="en-US" dirty="0" smtClean="0"/>
              <a:t>Khan Academy offers teachers a new partner in their hard work to prepare students for college.</a:t>
            </a:r>
          </a:p>
          <a:p>
            <a:pPr marL="174708" indent="-174708">
              <a:spcBef>
                <a:spcPct val="0"/>
              </a:spcBef>
              <a:buFont typeface="Arial" panose="020B0604020202020204" pitchFamily="34" charset="0"/>
              <a:buChar char="•"/>
              <a:defRPr/>
            </a:pPr>
            <a:r>
              <a:rPr lang="en-US" altLang="en-US" dirty="0" smtClean="0"/>
              <a:t>In addition to offering free practice resources, we’re providing personalized practice plans to every student so that they can strengthen essential readiness skills. </a:t>
            </a:r>
          </a:p>
          <a:p>
            <a:pPr>
              <a:spcBef>
                <a:spcPct val="0"/>
              </a:spcBef>
              <a:defRPr/>
            </a:pPr>
            <a:endParaRPr lang="en-US" altLang="en-US" dirty="0" smtClean="0"/>
          </a:p>
          <a:p>
            <a:pPr>
              <a:spcBef>
                <a:spcPct val="0"/>
              </a:spcBef>
              <a:defRPr/>
            </a:pPr>
            <a:r>
              <a:rPr lang="en-US" altLang="en-US" dirty="0" smtClean="0"/>
              <a:t>College opportunities through scholarships, fee waivers, and AP credit.</a:t>
            </a:r>
          </a:p>
          <a:p>
            <a:pPr marL="174708" indent="-174708">
              <a:spcBef>
                <a:spcPct val="0"/>
              </a:spcBef>
              <a:buFont typeface="Arial" panose="020B0604020202020204" pitchFamily="34" charset="0"/>
              <a:buChar char="•"/>
              <a:defRPr/>
            </a:pPr>
            <a:r>
              <a:rPr lang="en-US" altLang="en-US" dirty="0" smtClean="0"/>
              <a:t>We are breaking down barriers to college through greater access to scholarships, fee waivers for all who need them, and AP credit.</a:t>
            </a:r>
          </a:p>
          <a:p>
            <a:pPr marL="174708" indent="-174708">
              <a:spcBef>
                <a:spcPct val="0"/>
              </a:spcBef>
              <a:buFont typeface="Arial" panose="020B0604020202020204" pitchFamily="34" charset="0"/>
              <a:buChar char="•"/>
              <a:defRPr/>
            </a:pPr>
            <a:r>
              <a:rPr lang="en-US" altLang="en-US" dirty="0" smtClean="0"/>
              <a:t>Building on our track record of delivering opportunity through the P/N with National Merit, we are committed to expanding our scholarship partnerships.</a:t>
            </a:r>
          </a:p>
          <a:p>
            <a:pPr marL="174708" indent="-174708">
              <a:spcBef>
                <a:spcPct val="0"/>
              </a:spcBef>
              <a:buFont typeface="Arial" panose="020B0604020202020204" pitchFamily="34" charset="0"/>
              <a:buChar char="•"/>
              <a:defRPr/>
            </a:pPr>
            <a:r>
              <a:rPr lang="en-US" altLang="en-US" dirty="0" smtClean="0"/>
              <a:t>In addition to connecting students to scholarships and recognition programs, the P/N also identifies students with AP potential.  And research shows that students who succeed in Advanced Placement courses in high school are more likely to succeed in college, and save time and money through credit-granting and placement policies.</a:t>
            </a:r>
          </a:p>
          <a:p>
            <a:pPr marL="174708" indent="-174708">
              <a:spcBef>
                <a:spcPct val="0"/>
              </a:spcBef>
              <a:buFont typeface="Arial" panose="020B0604020202020204" pitchFamily="34" charset="0"/>
              <a:buChar char="•"/>
              <a:defRPr/>
            </a:pPr>
            <a:r>
              <a:rPr lang="en-US" altLang="en-US" dirty="0" smtClean="0"/>
              <a:t>We are committed to addressing financial barriers to opportunity.</a:t>
            </a:r>
          </a:p>
          <a:p>
            <a:pPr marL="174708" indent="-174708">
              <a:spcBef>
                <a:spcPct val="0"/>
              </a:spcBef>
              <a:buFont typeface="Arial" panose="020B0604020202020204" pitchFamily="34" charset="0"/>
              <a:buChar char="•"/>
              <a:defRPr/>
            </a:pPr>
            <a:r>
              <a:rPr lang="en-US" altLang="en-US" dirty="0" smtClean="0"/>
              <a:t>$78 million in SAT and AP program fee waivers each year.</a:t>
            </a:r>
          </a:p>
          <a:p>
            <a:pPr marL="174708" indent="-174708">
              <a:spcBef>
                <a:spcPct val="0"/>
              </a:spcBef>
              <a:buFont typeface="Arial" panose="020B0604020202020204" pitchFamily="34" charset="0"/>
              <a:buChar char="•"/>
              <a:defRPr/>
            </a:pPr>
            <a:r>
              <a:rPr lang="en-US" altLang="en-US" dirty="0" smtClean="0"/>
              <a:t>Four college application fee waivers direct to every income-eligible senior who takes the SAT or SAT Subject Test using a fee waiver.</a:t>
            </a:r>
          </a:p>
          <a:p>
            <a:pPr marL="174708" indent="-174708">
              <a:spcBef>
                <a:spcPct val="0"/>
              </a:spcBef>
              <a:buFont typeface="Arial" panose="020B0604020202020204" pitchFamily="34" charset="0"/>
              <a:buChar char="•"/>
              <a:defRPr/>
            </a:pPr>
            <a:r>
              <a:rPr lang="en-US" altLang="en-US" dirty="0" smtClean="0"/>
              <a:t>SAT School Day program, driven by research that shows increasing access to the test leads to increased college-going rates. </a:t>
            </a:r>
          </a:p>
          <a:p>
            <a:pPr>
              <a:spcBef>
                <a:spcPct val="0"/>
              </a:spcBef>
              <a:defRPr/>
            </a:pPr>
            <a:endParaRPr lang="en-US" altLang="en-US" dirty="0" smtClean="0"/>
          </a:p>
          <a:p>
            <a:pPr>
              <a:spcBef>
                <a:spcPct val="0"/>
              </a:spcBef>
              <a:defRPr/>
            </a:pPr>
            <a:r>
              <a:rPr lang="en-US" altLang="en-US" dirty="0" smtClean="0"/>
              <a:t>Career opportunities through powerful career-planning partnerships and a focus on coding and STEM.</a:t>
            </a:r>
          </a:p>
          <a:p>
            <a:pPr>
              <a:spcBef>
                <a:spcPct val="0"/>
              </a:spcBef>
              <a:defRPr/>
            </a:pPr>
            <a:endParaRPr lang="en-US" altLang="en-US" dirty="0" smtClean="0"/>
          </a:p>
          <a:p>
            <a:pPr marL="174708" indent="-174708">
              <a:spcBef>
                <a:spcPct val="0"/>
              </a:spcBef>
              <a:buFont typeface="Arial" panose="020B0604020202020204" pitchFamily="34" charset="0"/>
              <a:buChar char="•"/>
              <a:defRPr/>
            </a:pPr>
            <a:r>
              <a:rPr lang="en-US" altLang="en-US" dirty="0" smtClean="0"/>
              <a:t>We are expanding career opportunity by giving students access to better planning tools and the skills that matter most for jobs of the future, including STEM and coding.</a:t>
            </a:r>
          </a:p>
          <a:p>
            <a:pPr marL="174708" indent="-174708">
              <a:spcBef>
                <a:spcPct val="0"/>
              </a:spcBef>
              <a:buFont typeface="Arial" panose="020B0604020202020204" pitchFamily="34" charset="0"/>
              <a:buChar char="•"/>
              <a:defRPr/>
            </a:pPr>
            <a:r>
              <a:rPr lang="en-US" altLang="en-US" dirty="0" smtClean="0"/>
              <a:t>Our partnerships help students understand and invest in powerful career options.</a:t>
            </a:r>
          </a:p>
          <a:p>
            <a:pPr marL="174708" indent="-174708">
              <a:spcBef>
                <a:spcPct val="0"/>
              </a:spcBef>
              <a:buFont typeface="Arial" panose="020B0604020202020204" pitchFamily="34" charset="0"/>
              <a:buChar char="•"/>
              <a:defRPr/>
            </a:pPr>
            <a:r>
              <a:rPr lang="en-US" altLang="en-US" dirty="0" err="1" smtClean="0"/>
              <a:t>RoadTripNation</a:t>
            </a:r>
            <a:r>
              <a:rPr lang="en-US" altLang="en-US" dirty="0" smtClean="0"/>
              <a:t> is an authentic student exploration portal for college and career guidance that ties back to students’ high school coursework plans. </a:t>
            </a:r>
          </a:p>
          <a:p>
            <a:pPr marL="174708" indent="-174708">
              <a:spcBef>
                <a:spcPct val="0"/>
              </a:spcBef>
              <a:buFont typeface="Arial" panose="020B0604020202020204" pitchFamily="34" charset="0"/>
              <a:buChar char="•"/>
              <a:defRPr/>
            </a:pPr>
            <a:r>
              <a:rPr lang="en-US" altLang="en-US" dirty="0" smtClean="0"/>
              <a:t>With Google and DonorsChoose.org, we have launched the AP STEM Access program to increase the number of underrepresented minority and female high school students who participate in AP courses in STEM disciplines.</a:t>
            </a:r>
          </a:p>
          <a:p>
            <a:pPr marL="174708" indent="-174708">
              <a:spcBef>
                <a:spcPct val="0"/>
              </a:spcBef>
              <a:buFont typeface="Arial" panose="020B0604020202020204" pitchFamily="34" charset="0"/>
              <a:buChar char="•"/>
              <a:defRPr/>
            </a:pPr>
            <a:r>
              <a:rPr lang="en-US" altLang="en-US" dirty="0" smtClean="0"/>
              <a:t>We are also committed to expanding access to STEM courses and careers to strengthen our nation’s ability to compete in the global marketplace. </a:t>
            </a:r>
          </a:p>
          <a:p>
            <a:pPr marL="174708" indent="-174708">
              <a:spcBef>
                <a:spcPct val="0"/>
              </a:spcBef>
              <a:buFont typeface="Arial" panose="020B0604020202020204" pitchFamily="34" charset="0"/>
              <a:buChar char="•"/>
              <a:defRPr/>
            </a:pPr>
            <a:r>
              <a:rPr lang="en-US" altLang="en-US" dirty="0" smtClean="0"/>
              <a:t>We recently announced the launch of AP Computer Science Principles, a course designed to give students foundational computing skills, programming literacy and an understanding of the real-world impact of computing applications.</a:t>
            </a:r>
          </a:p>
          <a:p>
            <a:pPr marL="174708" indent="-174708">
              <a:spcBef>
                <a:spcPct val="0"/>
              </a:spcBef>
              <a:buFont typeface="Arial" panose="020B0604020202020204" pitchFamily="34" charset="0"/>
              <a:buChar char="•"/>
              <a:defRPr/>
            </a:pPr>
            <a:r>
              <a:rPr lang="en-US" altLang="en-US" dirty="0" smtClean="0"/>
              <a:t>Math and analysis on the SAT that help solve problems in science, social science, career scenarios and other real-world contexts</a:t>
            </a:r>
          </a:p>
          <a:p>
            <a:pPr marL="174708" indent="-174708">
              <a:spcBef>
                <a:spcPct val="0"/>
              </a:spcBef>
              <a:buFont typeface="Arial" panose="020B0604020202020204" pitchFamily="34" charset="0"/>
              <a:buChar char="•"/>
              <a:defRPr/>
            </a:pPr>
            <a:r>
              <a:rPr lang="en-US" altLang="en-US" dirty="0" smtClean="0"/>
              <a:t>By directly addressing four key challenges students face, the College Board Readiness and Success System will support the work that we all do in making it easier for students to navigate a path through high school, college and career. </a:t>
            </a:r>
          </a:p>
          <a:p>
            <a:pPr marL="174708" indent="-174708">
              <a:spcBef>
                <a:spcPct val="0"/>
              </a:spcBef>
              <a:buFont typeface="Arial" panose="020B0604020202020204" pitchFamily="34" charset="0"/>
              <a:buChar char="•"/>
              <a:defRPr/>
            </a:pPr>
            <a:r>
              <a:rPr lang="en-US" altLang="en-US" dirty="0" smtClean="0"/>
              <a:t>Let’s examine the College Board Readiness and Success System as seen from a student’s eye.  By looking at the four components of the System through four key challenges faced by students, we can see exactly how the College Board is making it </a:t>
            </a:r>
            <a:r>
              <a:rPr lang="en-US" altLang="en-US" b="1" dirty="0" smtClean="0"/>
              <a:t>easier</a:t>
            </a:r>
            <a:r>
              <a:rPr lang="en-US" altLang="en-US" dirty="0" smtClean="0"/>
              <a:t> for students to navigate a path through high school, college and career.  </a:t>
            </a:r>
          </a:p>
          <a:p>
            <a:pPr marL="174708" indent="-17470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7B3C4F0F-C452-40B1-B8DD-090B8955DB9E}" type="slidenum">
              <a:rPr lang="en-US" smtClean="0">
                <a:solidFill>
                  <a:prstClr val="black"/>
                </a:solidFill>
              </a:rPr>
              <a:pPr>
                <a:defRPr/>
              </a:pPr>
              <a:t>5</a:t>
            </a:fld>
            <a:endParaRPr lang="en-US" dirty="0">
              <a:solidFill>
                <a:prstClr val="black"/>
              </a:solidFill>
            </a:endParaRPr>
          </a:p>
        </p:txBody>
      </p:sp>
    </p:spTree>
    <p:extLst>
      <p:ext uri="{BB962C8B-B14F-4D97-AF65-F5344CB8AC3E}">
        <p14:creationId xmlns:p14="http://schemas.microsoft.com/office/powerpoint/2010/main" val="2662541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fontScale="70000" lnSpcReduction="20000"/>
          </a:bodyPr>
          <a:lstStyle/>
          <a:p>
            <a:r>
              <a:rPr lang="en-US" sz="2400" dirty="0"/>
              <a:t>About the Redesigned SAT</a:t>
            </a:r>
          </a:p>
          <a:p>
            <a:r>
              <a:rPr lang="en-US" sz="2400" dirty="0"/>
              <a:t>There will be three sections: Evidence-Based Reading and Writing, Math, and the Essay.</a:t>
            </a:r>
          </a:p>
          <a:p>
            <a:r>
              <a:rPr lang="en-US" sz="2400" dirty="0"/>
              <a:t>The length of the SAT will be about three hours, with an added 50 minutes for the essay. Precise timing will be finalized after further research.</a:t>
            </a:r>
          </a:p>
          <a:p>
            <a:endParaRPr lang="en-US" sz="2400" dirty="0"/>
          </a:p>
          <a:p>
            <a:r>
              <a:rPr lang="en-US" sz="2400" dirty="0"/>
              <a:t>Score Highlights</a:t>
            </a:r>
          </a:p>
          <a:p>
            <a:pPr lvl="1"/>
            <a:r>
              <a:rPr lang="en-US" sz="2000" dirty="0"/>
              <a:t>The SAT will have a 400- to 1600-point score scale.</a:t>
            </a:r>
          </a:p>
          <a:p>
            <a:pPr lvl="1"/>
            <a:r>
              <a:rPr lang="en-US" sz="2000" dirty="0"/>
              <a:t>The Evidence-Based Reading and Writing section and the Math section will each be scored on a 200- to 800-point scale. </a:t>
            </a:r>
          </a:p>
          <a:p>
            <a:pPr lvl="1"/>
            <a:r>
              <a:rPr lang="en-US" sz="2000" dirty="0"/>
              <a:t>Scores for the Essay section will be reported separately.</a:t>
            </a:r>
          </a:p>
          <a:p>
            <a:pPr lvl="1"/>
            <a:r>
              <a:rPr lang="en-US" sz="2000" dirty="0"/>
              <a:t>The redesigned exam will give credit for every correct response but will not deduct points for incorrect answers (rights-only scoring). </a:t>
            </a:r>
          </a:p>
          <a:p>
            <a:pPr lvl="1"/>
            <a:r>
              <a:rPr lang="en-US" sz="2000" dirty="0"/>
              <a:t>Rich score reports will provide a more detailed view of student achievement in specific skills.</a:t>
            </a:r>
          </a:p>
        </p:txBody>
      </p:sp>
      <p:sp>
        <p:nvSpPr>
          <p:cNvPr id="4" name="Slide Number Placeholder 3"/>
          <p:cNvSpPr>
            <a:spLocks noGrp="1"/>
          </p:cNvSpPr>
          <p:nvPr>
            <p:ph type="sldNum" sz="quarter" idx="10"/>
          </p:nvPr>
        </p:nvSpPr>
        <p:spPr/>
        <p:txBody>
          <a:bodyPr/>
          <a:lstStyle/>
          <a:p>
            <a:pPr>
              <a:defRPr/>
            </a:pPr>
            <a:fld id="{EFD56A9C-B495-47F3-A23A-6AF0E407F60C}" type="slidenum">
              <a:rPr lang="en-US" smtClean="0">
                <a:solidFill>
                  <a:prstClr val="black"/>
                </a:solidFill>
              </a:rPr>
              <a:pPr>
                <a:defRPr/>
              </a:pPr>
              <a:t>7</a:t>
            </a:fld>
            <a:endParaRPr lang="en-US" dirty="0">
              <a:solidFill>
                <a:prstClr val="black"/>
              </a:solidFill>
            </a:endParaRPr>
          </a:p>
        </p:txBody>
      </p:sp>
    </p:spTree>
    <p:extLst>
      <p:ext uri="{BB962C8B-B14F-4D97-AF65-F5344CB8AC3E}">
        <p14:creationId xmlns:p14="http://schemas.microsoft.com/office/powerpoint/2010/main" val="4120632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fontScale="32500" lnSpcReduction="20000"/>
          </a:bodyPr>
          <a:lstStyle/>
          <a:p>
            <a:r>
              <a:rPr lang="en-US" dirty="0" smtClean="0"/>
              <a:t>The redesigned SAT will ask students to apply a deep understanding of the few things shown by current research to matter most for college readiness and success. They’ll find questions modeled on the work of the best classroom teachers and perform tasks practiced in rigorous course work. The SAT redesign is centered on eight key changes.</a:t>
            </a:r>
          </a:p>
          <a:p>
            <a:endParaRPr lang="en-US" dirty="0" smtClean="0"/>
          </a:p>
          <a:p>
            <a:r>
              <a:rPr lang="en-US" b="1" dirty="0" smtClean="0"/>
              <a:t>Relevant Words in Context</a:t>
            </a:r>
          </a:p>
          <a:p>
            <a:r>
              <a:rPr lang="en-US" dirty="0" smtClean="0"/>
              <a:t>The redesigned SAT will focus on relevant words, the meanings of which depend on how they’re used. Students will be asked to interpret the meaning of words based on the context of the passage in which they appear. This is demanding but rewarding work. These are words that students will use throughout their lives — in high school, college, and beyond.</a:t>
            </a:r>
          </a:p>
          <a:p>
            <a:r>
              <a:rPr lang="en-US" dirty="0" smtClean="0"/>
              <a:t>Requiring students to master relevant vocabulary will change the way they prepare for the exam. No longer will students use flashcards to memorize obscure words, only to forget them the minute they put their test pencils down. The redesigned SAT will engage students in close reading and honor the best work of the classroom.</a:t>
            </a:r>
          </a:p>
          <a:p>
            <a:endParaRPr lang="en-US" dirty="0" smtClean="0"/>
          </a:p>
          <a:p>
            <a:r>
              <a:rPr lang="en-US" b="1" dirty="0" smtClean="0"/>
              <a:t>Command of Evidence</a:t>
            </a:r>
          </a:p>
          <a:p>
            <a:r>
              <a:rPr lang="en-US" dirty="0" smtClean="0"/>
              <a:t>When students take the Evidence-Based Reading and Writing section of the redesigned SAT, they’ll be asked to demonstrate their ability to interpret, synthesize, and use evidence found in a wide range of sources. These include informational graphics and </a:t>
            </a:r>
            <a:r>
              <a:rPr lang="en-US" dirty="0" err="1" smtClean="0"/>
              <a:t>multiparagraph</a:t>
            </a:r>
            <a:r>
              <a:rPr lang="en-US" dirty="0" smtClean="0"/>
              <a:t> passages excerpted from literature and literary nonfiction; texts in the humanities, science, history, and social studies; and career-related sources.</a:t>
            </a:r>
          </a:p>
          <a:p>
            <a:r>
              <a:rPr lang="en-US" dirty="0" smtClean="0"/>
              <a:t>For every passage students read, there will be at least one question asking them to select a quote from the text that best supports the answer they have chosen in response to the preceding question. Some passages will be paired with informational graphics, and students will be asked to integrate the information conveyed through each in order to find the best answer.</a:t>
            </a:r>
          </a:p>
          <a:p>
            <a:r>
              <a:rPr lang="en-US" dirty="0" smtClean="0"/>
              <a:t>Questions that assess writing skills will also depend on a command of evidence. Students will be asked to analyze sequences of paragraphs to make sure they are correct, grammatically and substantively. In some questions, students will be asked to interpret graphics and edit the accompanying passages so that they accurately convey the information in the graphics.</a:t>
            </a:r>
          </a:p>
          <a:p>
            <a:r>
              <a:rPr lang="en-US" dirty="0" smtClean="0"/>
              <a:t>The redesigned SAT will more closely reflect the real work of college and career, where a flexible command of evidence — whether found in text or graphic — is more important than ever.</a:t>
            </a:r>
          </a:p>
          <a:p>
            <a:endParaRPr lang="en-US" dirty="0" smtClean="0"/>
          </a:p>
          <a:p>
            <a:r>
              <a:rPr lang="en-US" b="1" dirty="0" smtClean="0"/>
              <a:t>Essay Analyzing a Source</a:t>
            </a:r>
          </a:p>
          <a:p>
            <a:r>
              <a:rPr lang="en-US" dirty="0" smtClean="0"/>
              <a:t>The focus of the Essay section on the redesigned SAT will be very different from the essay on the current SAT. Students will read a passage and explain how the author builds an argument. They’ll need to support their claims with evidence from the passage. This task more closely mirrors college writing assignments.</a:t>
            </a:r>
          </a:p>
          <a:p>
            <a:r>
              <a:rPr lang="en-US" dirty="0" smtClean="0"/>
              <a:t>The new Essay section is designed to support high school students and teachers as they cultivate close reading, careful analysis, and clear writing. It will promote the practice of reading a wide variety of arguments and analyzing how authors do their work as writers.</a:t>
            </a:r>
          </a:p>
          <a:p>
            <a:r>
              <a:rPr lang="en-US" dirty="0" smtClean="0"/>
              <a:t>The essay prompt will be shared in advance and remain consistent. Only the source material (passage) will change. The Essay will be an optional component of the SAT, although some school districts and colleges will require it.</a:t>
            </a:r>
          </a:p>
          <a:p>
            <a:endParaRPr lang="en-US" dirty="0" smtClean="0"/>
          </a:p>
          <a:p>
            <a:r>
              <a:rPr lang="en-US" b="1" dirty="0" smtClean="0"/>
              <a:t>Math Focused on Three Key Areas</a:t>
            </a:r>
          </a:p>
          <a:p>
            <a:r>
              <a:rPr lang="en-US" dirty="0" smtClean="0"/>
              <a:t>The exam will focus in depth on three essential areas of math: Problem Solving and Data Analysis, the Heart of Algebra, and Passport to Advanced Math. Problem Solving and Data Analysis is about being quantitatively literate. It includes using ratios, percentages, and proportional reasoning to solve problems in science, social science, and career contexts. The Heart of Algebra focuses on the mastery of linear equations and systems, which helps students develop key powers of abstraction. Passport to Advanced Math focuses on the student’s familiarity with more complex equations and the manipulation they require.</a:t>
            </a:r>
          </a:p>
          <a:p>
            <a:r>
              <a:rPr lang="en-US" dirty="0" smtClean="0"/>
              <a:t>Current research shows that these areas most contribute to readiness for college and career training. They’re used disproportionately in a wide range of majors and careers. The SAT will sample from additional topics in math, but keep a strong focus on these three.</a:t>
            </a:r>
          </a:p>
          <a:p>
            <a:endParaRPr lang="en-US" dirty="0" smtClean="0"/>
          </a:p>
          <a:p>
            <a:r>
              <a:rPr lang="en-US" b="1" dirty="0" smtClean="0"/>
              <a:t>Problems Grounded in Real-World Contexts</a:t>
            </a:r>
          </a:p>
          <a:p>
            <a:r>
              <a:rPr lang="en-US" dirty="0" smtClean="0"/>
              <a:t>Throughout the redesigned SAT, students will engage with questions grounded in the real world, questions directly related to the work performed in college and career.</a:t>
            </a:r>
          </a:p>
          <a:p>
            <a:r>
              <a:rPr lang="en-US" dirty="0" smtClean="0"/>
              <a:t>In the Evidence-Based Reading and Writing section, reading questions will include literature and literary nonfiction, but also feature charts, graphs, and passages like the ones students are likely to encounter in science, social science, and other majors and careers. Students will be asked to do more than correct errors; they’ll edit and revise to improve texts from the humanities, history, social science, and career contexts.</a:t>
            </a:r>
          </a:p>
          <a:p>
            <a:r>
              <a:rPr lang="en-US" dirty="0" smtClean="0"/>
              <a:t>The Math section will feature multistep applications to solve problems in science, social science, career scenarios, and other real-life contexts. Students will be presented with a scenario and then asked several questions about it. This allows students to dig into a situation and think about it, then model it mathematically.</a:t>
            </a:r>
          </a:p>
          <a:p>
            <a:endParaRPr lang="en-US" dirty="0" smtClean="0"/>
          </a:p>
          <a:p>
            <a:r>
              <a:rPr lang="en-US" b="1" dirty="0" smtClean="0"/>
              <a:t>Analysis in Science and in Social Studies</a:t>
            </a:r>
          </a:p>
          <a:p>
            <a:r>
              <a:rPr lang="en-US" dirty="0" smtClean="0"/>
              <a:t>When students take the redesigned SAT, they will be asked to apply their reading, writing, language, and math skills to answer questions in science, history, and social studies contexts. They will use these skills — in college, in their jobs, and in their lives — to make sense of recent discoveries, political developments, global events, and health and environmental issues.</a:t>
            </a:r>
          </a:p>
          <a:p>
            <a:r>
              <a:rPr lang="en-US" dirty="0" smtClean="0"/>
              <a:t>Students will encounter challenging texts and informational graphics that pertain to issues and topics like these in the Evidence-Based Reading and Writing section and the Math section. Questions will require them to read and comprehend texts, revise texts to be consistent with data presented in graphics, synthesize information presented through texts and graphics, and solve problems based in science and social science.</a:t>
            </a:r>
          </a:p>
          <a:p>
            <a:endParaRPr lang="en-US" dirty="0" smtClean="0"/>
          </a:p>
          <a:p>
            <a:r>
              <a:rPr lang="en-US" b="1" dirty="0" smtClean="0"/>
              <a:t>Founding Documents and Great Global Conversation</a:t>
            </a:r>
          </a:p>
          <a:p>
            <a:r>
              <a:rPr lang="en-US" dirty="0" smtClean="0"/>
              <a:t>America’s founding documents — such as the Declaration of Independence, the Constitution, and the Bill of Rights — are all rather short, but they have inspired a conversation that endures today. Every time students take the redesigned SAT, they will encounter an excerpt from one of the Founding Documents or a text from the ongoing Great Global Conversation about freedom, justice, and human dignity. In this way, we hope that the redesigned SAT will inspire deep engagement with texts that matter and reflect not only what is important for college and career, but what is important for citizenship here and around the world.</a:t>
            </a:r>
          </a:p>
          <a:p>
            <a:endParaRPr lang="en-US" dirty="0" smtClean="0"/>
          </a:p>
          <a:p>
            <a:r>
              <a:rPr lang="en-US" b="1" dirty="0" smtClean="0"/>
              <a:t>No Penalty for Wrong Answers</a:t>
            </a:r>
          </a:p>
          <a:p>
            <a:r>
              <a:rPr lang="en-US" dirty="0" smtClean="0"/>
              <a:t>The redesigned SAT will remove the penalty for wrong answers. Students will earn points for the questions they answer correctly. This move to rights-only scoring encourages students to give the best answer they have to every problem.</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FD56A9C-B495-47F3-A23A-6AF0E407F60C}" type="slidenum">
              <a:rPr lang="en-US" smtClean="0">
                <a:solidFill>
                  <a:prstClr val="black"/>
                </a:solidFill>
              </a:rPr>
              <a:pPr>
                <a:defRPr/>
              </a:pPr>
              <a:t>8</a:t>
            </a:fld>
            <a:endParaRPr lang="en-US" dirty="0">
              <a:solidFill>
                <a:prstClr val="black"/>
              </a:solidFill>
            </a:endParaRPr>
          </a:p>
        </p:txBody>
      </p:sp>
    </p:spTree>
    <p:extLst>
      <p:ext uri="{BB962C8B-B14F-4D97-AF65-F5344CB8AC3E}">
        <p14:creationId xmlns:p14="http://schemas.microsoft.com/office/powerpoint/2010/main" val="3336317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dirty="0"/>
              <a:t>Scores reported will include:</a:t>
            </a:r>
          </a:p>
          <a:p>
            <a:pPr marL="349385" indent="-349385">
              <a:buFont typeface="Arial" panose="020B0604020202020204" pitchFamily="34" charset="0"/>
              <a:buChar char="•"/>
              <a:defRPr/>
            </a:pPr>
            <a:r>
              <a:rPr lang="en-US" dirty="0"/>
              <a:t>Total score</a:t>
            </a:r>
          </a:p>
          <a:p>
            <a:pPr marL="349385" indent="-349385">
              <a:buFont typeface="Arial" panose="020B0604020202020204" pitchFamily="34" charset="0"/>
              <a:buChar char="•"/>
              <a:defRPr/>
            </a:pPr>
            <a:r>
              <a:rPr lang="en-US" dirty="0"/>
              <a:t>Section scores</a:t>
            </a:r>
          </a:p>
          <a:p>
            <a:pPr marL="349385" indent="-349385">
              <a:buFont typeface="Arial" panose="020B0604020202020204" pitchFamily="34" charset="0"/>
              <a:buChar char="•"/>
              <a:defRPr/>
            </a:pPr>
            <a:r>
              <a:rPr lang="en-US" dirty="0"/>
              <a:t>Test Scores</a:t>
            </a:r>
          </a:p>
          <a:p>
            <a:pPr marL="349385" indent="-349385">
              <a:buFont typeface="Arial" panose="020B0604020202020204" pitchFamily="34" charset="0"/>
              <a:buChar char="•"/>
              <a:defRPr/>
            </a:pPr>
            <a:r>
              <a:rPr lang="en-US" dirty="0"/>
              <a:t>Cross-test scores</a:t>
            </a:r>
          </a:p>
          <a:p>
            <a:pPr marL="349385" indent="-349385">
              <a:buFont typeface="Arial" panose="020B0604020202020204" pitchFamily="34" charset="0"/>
              <a:buChar char="•"/>
              <a:defRPr/>
            </a:pPr>
            <a:r>
              <a:rPr lang="en-US" dirty="0" err="1"/>
              <a:t>Subscores</a:t>
            </a:r>
            <a:endParaRPr lang="en-US" dirty="0"/>
          </a:p>
        </p:txBody>
      </p:sp>
      <p:sp>
        <p:nvSpPr>
          <p:cNvPr id="4" name="Slide Number Placeholder 3"/>
          <p:cNvSpPr>
            <a:spLocks noGrp="1"/>
          </p:cNvSpPr>
          <p:nvPr>
            <p:ph type="sldNum" sz="quarter" idx="5"/>
          </p:nvPr>
        </p:nvSpPr>
        <p:spPr/>
        <p:txBody>
          <a:bodyPr/>
          <a:lstStyle/>
          <a:p>
            <a:pPr>
              <a:defRPr/>
            </a:pPr>
            <a:fld id="{56335315-1AF5-4BED-940D-5E5AEECCC969}" type="slidenum">
              <a:rPr lang="en-US" smtClean="0">
                <a:solidFill>
                  <a:prstClr val="black"/>
                </a:solidFill>
              </a:rPr>
              <a:pPr>
                <a:defRPr/>
              </a:pPr>
              <a:t>9</a:t>
            </a:fld>
            <a:endParaRPr lang="en-US" dirty="0">
              <a:solidFill>
                <a:prstClr val="black"/>
              </a:solidFill>
            </a:endParaRPr>
          </a:p>
        </p:txBody>
      </p:sp>
    </p:spTree>
    <p:extLst>
      <p:ext uri="{BB962C8B-B14F-4D97-AF65-F5344CB8AC3E}">
        <p14:creationId xmlns:p14="http://schemas.microsoft.com/office/powerpoint/2010/main" val="622480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We are applying these design</a:t>
            </a:r>
            <a:r>
              <a:rPr lang="en-US" altLang="en-US" baseline="0" dirty="0" smtClean="0"/>
              <a:t> principles – focused and useful and open and clear to a suite of assessments.  </a:t>
            </a:r>
            <a:r>
              <a:rPr lang="en-US" altLang="en-US" dirty="0" smtClean="0"/>
              <a:t>Our research clearly tells</a:t>
            </a:r>
            <a:r>
              <a:rPr lang="en-US" altLang="en-US" baseline="0" dirty="0" smtClean="0"/>
              <a:t> us that college and career readiness is NOT a point in time – in fact it is a process that requires students to focus on what matters most to be target for college readiness.  That is why we have designed a suite of three assessments that are tied to each other not only through common content but through a common scale that measures student growth in readiness.  </a:t>
            </a:r>
            <a:r>
              <a:rPr lang="en-US" altLang="en-US" dirty="0" smtClean="0"/>
              <a:t>Working together, our assessments provide useful benchmarks and consistent feedback for measuring student progress over time – allowing teachers to accelerate students who are either ahead or behind.</a:t>
            </a:r>
          </a:p>
          <a:p>
            <a:pPr eaLnBrk="1" hangingPunct="1"/>
            <a:endParaRPr lang="en-US" altLang="en-US" dirty="0" smtClean="0"/>
          </a:p>
          <a:p>
            <a:pPr marL="640519" lvl="1" indent="-174687">
              <a:buFontTx/>
              <a:buChar char="•"/>
            </a:pPr>
            <a:r>
              <a:rPr lang="en-US" altLang="en-US" dirty="0" smtClean="0"/>
              <a:t>PSAT 8/9 serves as a foundation for understanding student readiness as they enter high school;</a:t>
            </a:r>
          </a:p>
          <a:p>
            <a:pPr marL="640519" lvl="1" indent="-174687">
              <a:buFontTx/>
              <a:buChar char="•"/>
            </a:pPr>
            <a:r>
              <a:rPr lang="en-US" altLang="en-US" dirty="0" smtClean="0"/>
              <a:t>PSAT 10/NMSQT is a “check in” on student progress and pinpoints areas for improving readiness.</a:t>
            </a:r>
          </a:p>
          <a:p>
            <a:pPr marL="640519" lvl="1" indent="-174687">
              <a:buFontTx/>
              <a:buChar char="•"/>
            </a:pPr>
            <a:r>
              <a:rPr lang="en-US" altLang="en-US" dirty="0" smtClean="0"/>
              <a:t>SAT provides a powerful connection to college.</a:t>
            </a:r>
          </a:p>
          <a:p>
            <a:pPr lvl="1"/>
            <a:endParaRPr lang="en-US" dirty="0"/>
          </a:p>
        </p:txBody>
      </p:sp>
      <p:sp>
        <p:nvSpPr>
          <p:cNvPr id="4" name="Slide Number Placeholder 3"/>
          <p:cNvSpPr>
            <a:spLocks noGrp="1"/>
          </p:cNvSpPr>
          <p:nvPr>
            <p:ph type="sldNum" sz="quarter" idx="5"/>
          </p:nvPr>
        </p:nvSpPr>
        <p:spPr/>
        <p:txBody>
          <a:bodyPr/>
          <a:lstStyle/>
          <a:p>
            <a:pPr>
              <a:defRPr/>
            </a:pPr>
            <a:fld id="{4C985546-0FA4-4386-A7C2-FB5050F9C06D}" type="slidenum">
              <a:rPr lang="en-US" smtClean="0">
                <a:solidFill>
                  <a:prstClr val="black"/>
                </a:solidFill>
              </a:rPr>
              <a:pPr>
                <a:defRPr/>
              </a:pPr>
              <a:t>10</a:t>
            </a:fld>
            <a:endParaRPr lang="en-US">
              <a:solidFill>
                <a:prstClr val="black"/>
              </a:solidFill>
            </a:endParaRPr>
          </a:p>
        </p:txBody>
      </p:sp>
    </p:spTree>
    <p:extLst>
      <p:ext uri="{BB962C8B-B14F-4D97-AF65-F5344CB8AC3E}">
        <p14:creationId xmlns:p14="http://schemas.microsoft.com/office/powerpoint/2010/main" val="857952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9621" eaLnBrk="0" hangingPunct="0">
              <a:defRPr/>
            </a:pPr>
            <a:endParaRPr lang="en-US" altLang="en-US" dirty="0" smtClean="0"/>
          </a:p>
        </p:txBody>
      </p:sp>
      <p:sp>
        <p:nvSpPr>
          <p:cNvPr id="4" name="Slide Number Placeholder 3"/>
          <p:cNvSpPr>
            <a:spLocks noGrp="1"/>
          </p:cNvSpPr>
          <p:nvPr>
            <p:ph type="sldNum" sz="quarter" idx="10"/>
          </p:nvPr>
        </p:nvSpPr>
        <p:spPr/>
        <p:txBody>
          <a:bodyPr/>
          <a:lstStyle/>
          <a:p>
            <a:pPr>
              <a:defRPr/>
            </a:pPr>
            <a:fld id="{A3CF1E9C-24E6-9647-8D43-96403AF0BB63}"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val="1707836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AD835C-B5A1-4164-B509-AC65791A34F5}"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415439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A237C5D-6E01-4F0F-94C5-81AFAE5B3F5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22707-71F5-4D77-86CE-3538EC4587E4}"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6709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237C5D-6E01-4F0F-94C5-81AFAE5B3F5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22707-71F5-4D77-86CE-3538EC4587E4}" type="slidenum">
              <a:rPr lang="en-US" smtClean="0"/>
              <a:t>‹#›</a:t>
            </a:fld>
            <a:endParaRPr lang="en-US"/>
          </a:p>
        </p:txBody>
      </p:sp>
    </p:spTree>
    <p:extLst>
      <p:ext uri="{BB962C8B-B14F-4D97-AF65-F5344CB8AC3E}">
        <p14:creationId xmlns:p14="http://schemas.microsoft.com/office/powerpoint/2010/main" val="3028699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237C5D-6E01-4F0F-94C5-81AFAE5B3F5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22707-71F5-4D77-86CE-3538EC4587E4}" type="slidenum">
              <a:rPr lang="en-US" smtClean="0"/>
              <a:t>‹#›</a:t>
            </a:fld>
            <a:endParaRPr lang="en-US"/>
          </a:p>
        </p:txBody>
      </p:sp>
    </p:spTree>
    <p:extLst>
      <p:ext uri="{BB962C8B-B14F-4D97-AF65-F5344CB8AC3E}">
        <p14:creationId xmlns:p14="http://schemas.microsoft.com/office/powerpoint/2010/main" val="2556349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2" name="Rectangle 11"/>
          <p:cNvSpPr/>
          <p:nvPr userDrawn="1"/>
        </p:nvSpPr>
        <p:spPr bwMode="gray">
          <a:xfrm>
            <a:off x="426019" y="6245985"/>
            <a:ext cx="1501700" cy="519167"/>
          </a:xfrm>
          <a:prstGeom prst="rect">
            <a:avLst/>
          </a:prstGeom>
          <a:solidFill>
            <a:schemeClr val="bg1"/>
          </a:solidFill>
          <a:ln w="9525">
            <a:noFill/>
            <a:miter lim="800000"/>
            <a:headEnd/>
            <a:tailEnd/>
          </a:ln>
        </p:spPr>
        <p:txBody>
          <a:bodyPr rtlCol="0" anchor="ctr"/>
          <a:lstStyle/>
          <a:p>
            <a:pPr algn="ctr" fontAlgn="base">
              <a:spcBef>
                <a:spcPct val="0"/>
              </a:spcBef>
              <a:spcAft>
                <a:spcPct val="0"/>
              </a:spcAft>
            </a:pPr>
            <a:endParaRPr lang="en-US" sz="1400" b="1" dirty="0">
              <a:solidFill>
                <a:srgbClr val="FFFFFF"/>
              </a:solidFill>
              <a:latin typeface="Arial" charset="0"/>
            </a:endParaRPr>
          </a:p>
        </p:txBody>
      </p:sp>
      <p:pic>
        <p:nvPicPr>
          <p:cNvPr id="2" name="Picture 1" descr="PPT_head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
            <a:ext cx="12192000" cy="5494867"/>
          </a:xfrm>
          <a:prstGeom prst="rect">
            <a:avLst/>
          </a:prstGeom>
        </p:spPr>
      </p:pic>
    </p:spTree>
    <p:extLst>
      <p:ext uri="{BB962C8B-B14F-4D97-AF65-F5344CB8AC3E}">
        <p14:creationId xmlns:p14="http://schemas.microsoft.com/office/powerpoint/2010/main" val="241186041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Text Alternate">
    <p:spTree>
      <p:nvGrpSpPr>
        <p:cNvPr id="1" name=""/>
        <p:cNvGrpSpPr/>
        <p:nvPr/>
      </p:nvGrpSpPr>
      <p:grpSpPr>
        <a:xfrm>
          <a:off x="0" y="0"/>
          <a:ext cx="0" cy="0"/>
          <a:chOff x="0" y="0"/>
          <a:chExt cx="0" cy="0"/>
        </a:xfrm>
      </p:grpSpPr>
      <p:sp>
        <p:nvSpPr>
          <p:cNvPr id="2" name="Title 1"/>
          <p:cNvSpPr>
            <a:spLocks noGrp="1"/>
          </p:cNvSpPr>
          <p:nvPr>
            <p:ph type="title"/>
          </p:nvPr>
        </p:nvSpPr>
        <p:spPr>
          <a:xfrm>
            <a:off x="304800" y="218208"/>
            <a:ext cx="10972800" cy="639763"/>
          </a:xfrm>
          <a:prstGeom prst="rect">
            <a:avLst/>
          </a:prstGeom>
        </p:spPr>
        <p:txBody>
          <a:bodyPr rtlCol="0">
            <a:noAutofit/>
          </a:bodyPr>
          <a:lstStyle>
            <a:lvl1pPr algn="l" defTabSz="914400" rtl="0" eaLnBrk="1" latinLnBrk="0" hangingPunct="1">
              <a:spcBef>
                <a:spcPct val="0"/>
              </a:spcBef>
              <a:buNone/>
              <a:defRPr lang="en-US" sz="4000" b="1" kern="1200" dirty="0">
                <a:solidFill>
                  <a:schemeClr val="accent1"/>
                </a:solidFill>
                <a:latin typeface="+mj-lt"/>
                <a:ea typeface="+mj-ea"/>
                <a:cs typeface="+mj-cs"/>
              </a:defRPr>
            </a:lvl1pPr>
          </a:lstStyle>
          <a:p>
            <a:r>
              <a:rPr lang="en-US" smtClean="0"/>
              <a:t>Click to edit Master title style</a:t>
            </a:r>
            <a:endParaRPr lang="en-US" dirty="0"/>
          </a:p>
        </p:txBody>
      </p:sp>
      <p:sp>
        <p:nvSpPr>
          <p:cNvPr id="10" name="Text Placeholder 9"/>
          <p:cNvSpPr>
            <a:spLocks noGrp="1"/>
          </p:cNvSpPr>
          <p:nvPr>
            <p:ph type="body" sz="quarter" idx="10"/>
          </p:nvPr>
        </p:nvSpPr>
        <p:spPr>
          <a:xfrm>
            <a:off x="609600" y="1444334"/>
            <a:ext cx="10972800" cy="4745328"/>
          </a:xfrm>
        </p:spPr>
        <p:txBody>
          <a:bodyPr/>
          <a:lstStyle>
            <a:lvl1pPr>
              <a:defRPr b="1"/>
            </a:lvl1pPr>
            <a:lvl2pPr marL="640080" indent="-228600">
              <a:spcBef>
                <a:spcPts val="800"/>
              </a:spcBef>
              <a:spcAft>
                <a:spcPts val="200"/>
              </a:spcAft>
              <a:defRPr/>
            </a:lvl2pPr>
            <a:lvl3pPr marL="868680" indent="-228600">
              <a:spcBef>
                <a:spcPts val="500"/>
              </a:spcBef>
              <a:spcAft>
                <a:spcPts val="200"/>
              </a:spcAft>
              <a:defRPr sz="2000"/>
            </a:lvl3pPr>
            <a:lvl4pPr marL="1024128">
              <a:spcBef>
                <a:spcPts val="300"/>
              </a:spcBef>
              <a:spcAft>
                <a:spcPts val="200"/>
              </a:spcAft>
              <a:defRPr sz="1800"/>
            </a:lvl4pPr>
            <a:lvl5pPr marL="1257300" indent="-228600">
              <a:spcBef>
                <a:spcPts val="300"/>
              </a:spcBef>
              <a:spcAft>
                <a:spcPts val="2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7"/>
          <p:cNvSpPr>
            <a:spLocks noGrp="1"/>
          </p:cNvSpPr>
          <p:nvPr>
            <p:ph sz="quarter" idx="11"/>
          </p:nvPr>
        </p:nvSpPr>
        <p:spPr>
          <a:xfrm>
            <a:off x="311156" y="847726"/>
            <a:ext cx="10814049" cy="436562"/>
          </a:xfrm>
        </p:spPr>
        <p:txBody>
          <a:bodyPr tIns="0" bIns="0"/>
          <a:lstStyle>
            <a:lvl1pPr marL="0" indent="0">
              <a:buFontTx/>
              <a:buNone/>
              <a:defRPr sz="2400" b="1">
                <a:solidFill>
                  <a:schemeClr val="bg2"/>
                </a:solidFill>
              </a:defRPr>
            </a:lvl1pPr>
          </a:lstStyle>
          <a:p>
            <a:pPr lvl="0"/>
            <a:r>
              <a:rPr lang="en-US" smtClean="0"/>
              <a:t>Click to edit Master text styles</a:t>
            </a:r>
          </a:p>
        </p:txBody>
      </p:sp>
    </p:spTree>
    <p:extLst>
      <p:ext uri="{BB962C8B-B14F-4D97-AF65-F5344CB8AC3E}">
        <p14:creationId xmlns:p14="http://schemas.microsoft.com/office/powerpoint/2010/main" val="569135240"/>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Interior">
    <p:spTree>
      <p:nvGrpSpPr>
        <p:cNvPr id="1" name=""/>
        <p:cNvGrpSpPr/>
        <p:nvPr/>
      </p:nvGrpSpPr>
      <p:grpSpPr>
        <a:xfrm>
          <a:off x="0" y="0"/>
          <a:ext cx="0" cy="0"/>
          <a:chOff x="0" y="0"/>
          <a:chExt cx="0" cy="0"/>
        </a:xfrm>
      </p:grpSpPr>
      <p:sp>
        <p:nvSpPr>
          <p:cNvPr id="14" name="Title 1"/>
          <p:cNvSpPr>
            <a:spLocks noGrp="1"/>
          </p:cNvSpPr>
          <p:nvPr>
            <p:ph type="title" hasCustomPrompt="1"/>
          </p:nvPr>
        </p:nvSpPr>
        <p:spPr>
          <a:xfrm>
            <a:off x="685691" y="500746"/>
            <a:ext cx="9115805" cy="788302"/>
          </a:xfrm>
          <a:prstGeom prst="rect">
            <a:avLst/>
          </a:prstGeom>
          <a:ln>
            <a:noFill/>
          </a:ln>
        </p:spPr>
        <p:txBody>
          <a:bodyPr>
            <a:normAutofit/>
          </a:bodyPr>
          <a:lstStyle>
            <a:lvl1pPr algn="l">
              <a:defRPr sz="2800" b="1">
                <a:solidFill>
                  <a:srgbClr val="00487D"/>
                </a:solidFill>
                <a:latin typeface="Arial"/>
                <a:cs typeface="Arial"/>
              </a:defRPr>
            </a:lvl1pPr>
          </a:lstStyle>
          <a:p>
            <a:r>
              <a:rPr lang="en-US" dirty="0" smtClean="0"/>
              <a:t>Header</a:t>
            </a:r>
            <a:endParaRPr lang="en-US" dirty="0"/>
          </a:p>
        </p:txBody>
      </p:sp>
      <p:sp>
        <p:nvSpPr>
          <p:cNvPr id="17" name="TextBox 16"/>
          <p:cNvSpPr txBox="1"/>
          <p:nvPr userDrawn="1"/>
        </p:nvSpPr>
        <p:spPr>
          <a:xfrm>
            <a:off x="-2083313" y="3024909"/>
            <a:ext cx="1219200" cy="914400"/>
          </a:xfrm>
          <a:prstGeom prst="rect">
            <a:avLst/>
          </a:prstGeom>
          <a:ln>
            <a:noFill/>
          </a:ln>
        </p:spPr>
        <p:txBody>
          <a:bodyPr vert="horz" wrap="none" lIns="91440" tIns="45720" rIns="91440" bIns="45720" rtlCol="0" anchor="t" anchorCtr="0">
            <a:normAutofit/>
          </a:bodyPr>
          <a:lstStyle/>
          <a:p>
            <a:pPr fontAlgn="base">
              <a:spcBef>
                <a:spcPct val="0"/>
              </a:spcBef>
              <a:spcAft>
                <a:spcPct val="0"/>
              </a:spcAft>
            </a:pPr>
            <a:endParaRPr lang="en-US" sz="1400" dirty="0">
              <a:solidFill>
                <a:prstClr val="black">
                  <a:lumMod val="85000"/>
                  <a:lumOff val="15000"/>
                </a:prstClr>
              </a:solidFill>
              <a:latin typeface="Arial" charset="0"/>
            </a:endParaRPr>
          </a:p>
        </p:txBody>
      </p:sp>
      <p:sp>
        <p:nvSpPr>
          <p:cNvPr id="19" name="Content Placeholder 3"/>
          <p:cNvSpPr>
            <a:spLocks noGrp="1"/>
          </p:cNvSpPr>
          <p:nvPr>
            <p:ph sz="half" idx="2"/>
          </p:nvPr>
        </p:nvSpPr>
        <p:spPr>
          <a:xfrm>
            <a:off x="685692" y="2166548"/>
            <a:ext cx="10941865" cy="3911600"/>
          </a:xfrm>
          <a:prstGeom prst="rect">
            <a:avLst/>
          </a:prstGeom>
        </p:spPr>
        <p:txBody>
          <a:bodyPr>
            <a:normAutofit/>
          </a:bodyPr>
          <a:lstStyle>
            <a:lvl1pPr marL="285750" indent="-285750">
              <a:spcBef>
                <a:spcPts val="800"/>
              </a:spcBef>
              <a:buClr>
                <a:srgbClr val="00487D"/>
              </a:buClr>
              <a:buSzPct val="70000"/>
              <a:buFont typeface="Lucida Grande"/>
              <a:buChar char="►"/>
              <a:defRPr sz="2000">
                <a:solidFill>
                  <a:schemeClr val="tx1">
                    <a:lumMod val="50000"/>
                    <a:lumOff val="50000"/>
                  </a:schemeClr>
                </a:solidFill>
                <a:latin typeface="Arial"/>
                <a:cs typeface="Arial"/>
              </a:defRPr>
            </a:lvl1pPr>
            <a:lvl2pPr marL="571500" indent="-279400">
              <a:spcBef>
                <a:spcPts val="800"/>
              </a:spcBef>
              <a:buClr>
                <a:srgbClr val="E47823"/>
              </a:buClr>
              <a:buSzPct val="50000"/>
              <a:buFont typeface="Lucida Grande"/>
              <a:buChar char="►"/>
              <a:defRPr sz="1800">
                <a:solidFill>
                  <a:schemeClr val="tx1">
                    <a:lumMod val="50000"/>
                    <a:lumOff val="50000"/>
                  </a:schemeClr>
                </a:solidFill>
                <a:latin typeface="Arial"/>
                <a:cs typeface="Arial"/>
              </a:defRPr>
            </a:lvl2pPr>
            <a:lvl3pPr marL="800100" indent="-228600">
              <a:spcBef>
                <a:spcPts val="800"/>
              </a:spcBef>
              <a:buClr>
                <a:srgbClr val="00487D"/>
              </a:buClr>
              <a:buSzPct val="40000"/>
              <a:buFont typeface="Lucida Grande"/>
              <a:buChar char="►"/>
              <a:defRPr sz="1800">
                <a:solidFill>
                  <a:schemeClr val="tx1">
                    <a:lumMod val="50000"/>
                    <a:lumOff val="50000"/>
                  </a:schemeClr>
                </a:solidFill>
                <a:latin typeface="Arial"/>
                <a:cs typeface="Arial"/>
              </a:defRPr>
            </a:lvl3pPr>
            <a:lvl4pPr marL="1092200" indent="-292100">
              <a:spcBef>
                <a:spcPts val="800"/>
              </a:spcBef>
              <a:buClr>
                <a:srgbClr val="00487D"/>
              </a:buClr>
              <a:buSzPct val="40000"/>
              <a:buFont typeface="Lucida Grande"/>
              <a:buChar char="►"/>
              <a:defRPr sz="1800">
                <a:solidFill>
                  <a:schemeClr val="tx1">
                    <a:lumMod val="50000"/>
                    <a:lumOff val="50000"/>
                  </a:schemeClr>
                </a:solidFill>
                <a:latin typeface="Arial"/>
                <a:cs typeface="Arial"/>
              </a:defRPr>
            </a:lvl4pPr>
            <a:lvl5pPr marL="1371600" indent="-279400">
              <a:spcBef>
                <a:spcPts val="800"/>
              </a:spcBef>
              <a:buClr>
                <a:srgbClr val="00487D"/>
              </a:buClr>
              <a:buSzPct val="40000"/>
              <a:buFont typeface="Lucida Grande"/>
              <a:buChar char="►"/>
              <a:defRPr sz="1800">
                <a:solidFill>
                  <a:schemeClr val="tx1">
                    <a:lumMod val="50000"/>
                    <a:lumOff val="50000"/>
                  </a:schemeClr>
                </a:solidFill>
                <a:latin typeface="Arial"/>
                <a:cs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1388441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Text Standar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609600" y="1390877"/>
            <a:ext cx="10972800" cy="4798787"/>
          </a:xfrm>
          <a:prstGeom prst="rect">
            <a:avLst/>
          </a:prstGeom>
        </p:spPr>
        <p:txBody>
          <a:bodyPr/>
          <a:lstStyle>
            <a:lvl1pPr>
              <a:buClr>
                <a:srgbClr val="F88205"/>
              </a:buClr>
              <a:defRPr>
                <a:solidFill>
                  <a:srgbClr val="00539A"/>
                </a:solidFill>
              </a:defRPr>
            </a:lvl1pPr>
            <a:lvl2pPr marL="574675" indent="-398463">
              <a:buClr>
                <a:srgbClr val="F88205"/>
              </a:buClr>
              <a:buSzPct val="100000"/>
              <a:buFont typeface="Lucida Grande"/>
              <a:buChar char="-"/>
              <a:defRPr/>
            </a:lvl2pPr>
            <a:lvl3pPr marL="741363" indent="-336550">
              <a:buClr>
                <a:srgbClr val="F88205"/>
              </a:buClr>
              <a:buFont typeface="Symbol" charset="2"/>
              <a:buChar char="-"/>
              <a:defRPr/>
            </a:lvl3pPr>
            <a:lvl4pPr marL="914400" indent="-280988">
              <a:buClr>
                <a:srgbClr val="F88205"/>
              </a:buClr>
              <a:buFont typeface="Lucida Grande"/>
              <a:buChar char="-"/>
              <a:defRPr/>
            </a:lvl4pPr>
            <a:lvl5pPr>
              <a:buClr>
                <a:srgbClr val="F88205"/>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2"/>
          <p:cNvSpPr>
            <a:spLocks noGrp="1"/>
          </p:cNvSpPr>
          <p:nvPr>
            <p:ph type="title"/>
          </p:nvPr>
        </p:nvSpPr>
        <p:spPr>
          <a:xfrm>
            <a:off x="0" y="1"/>
            <a:ext cx="12192000" cy="1236133"/>
          </a:xfrm>
          <a:prstGeom prst="rect">
            <a:avLst/>
          </a:prstGeom>
        </p:spPr>
        <p:txBody>
          <a:bodyPr vert="horz" anchor="ctr" anchorCtr="0"/>
          <a:lstStyle>
            <a:lvl1pPr algn="ctr" defTabSz="914400" rtl="0" eaLnBrk="1" fontAlgn="base" latinLnBrk="0" hangingPunct="1">
              <a:lnSpc>
                <a:spcPts val="3100"/>
              </a:lnSpc>
              <a:spcBef>
                <a:spcPct val="0"/>
              </a:spcBef>
              <a:spcAft>
                <a:spcPct val="0"/>
              </a:spcAft>
              <a:buNone/>
              <a:defRPr lang="en-US" sz="3600" b="0" kern="1200" dirty="0">
                <a:solidFill>
                  <a:schemeClr val="bg1">
                    <a:lumMod val="50000"/>
                  </a:schemeClr>
                </a:solidFill>
                <a:latin typeface="Serifa Std 45 Light" pitchFamily="18" charset="0"/>
                <a:ea typeface="+mj-ea"/>
                <a:cs typeface="Serifa Std 45 Light" pitchFamily="18"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61551621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237C5D-6E01-4F0F-94C5-81AFAE5B3F5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22707-71F5-4D77-86CE-3538EC4587E4}" type="slidenum">
              <a:rPr lang="en-US" smtClean="0"/>
              <a:t>‹#›</a:t>
            </a:fld>
            <a:endParaRPr lang="en-US"/>
          </a:p>
        </p:txBody>
      </p:sp>
    </p:spTree>
    <p:extLst>
      <p:ext uri="{BB962C8B-B14F-4D97-AF65-F5344CB8AC3E}">
        <p14:creationId xmlns:p14="http://schemas.microsoft.com/office/powerpoint/2010/main" val="2813048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237C5D-6E01-4F0F-94C5-81AFAE5B3F5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22707-71F5-4D77-86CE-3538EC4587E4}"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8631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A237C5D-6E01-4F0F-94C5-81AFAE5B3F5C}"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F22707-71F5-4D77-86CE-3538EC4587E4}" type="slidenum">
              <a:rPr lang="en-US" smtClean="0"/>
              <a:t>‹#›</a:t>
            </a:fld>
            <a:endParaRPr lang="en-US"/>
          </a:p>
        </p:txBody>
      </p:sp>
    </p:spTree>
    <p:extLst>
      <p:ext uri="{BB962C8B-B14F-4D97-AF65-F5344CB8AC3E}">
        <p14:creationId xmlns:p14="http://schemas.microsoft.com/office/powerpoint/2010/main" val="352320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A237C5D-6E01-4F0F-94C5-81AFAE5B3F5C}" type="datetimeFigureOut">
              <a:rPr lang="en-US" smtClean="0"/>
              <a:t>4/22/2015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F22707-71F5-4D77-86CE-3538EC4587E4}" type="slidenum">
              <a:rPr lang="en-US" smtClean="0"/>
              <a:t>‹#›</a:t>
            </a:fld>
            <a:endParaRPr lang="en-US"/>
          </a:p>
        </p:txBody>
      </p:sp>
    </p:spTree>
    <p:extLst>
      <p:ext uri="{BB962C8B-B14F-4D97-AF65-F5344CB8AC3E}">
        <p14:creationId xmlns:p14="http://schemas.microsoft.com/office/powerpoint/2010/main" val="2503985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A237C5D-6E01-4F0F-94C5-81AFAE5B3F5C}" type="datetimeFigureOut">
              <a:rPr lang="en-US" smtClean="0"/>
              <a:t>4/22/2015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F22707-71F5-4D77-86CE-3538EC4587E4}" type="slidenum">
              <a:rPr lang="en-US" smtClean="0"/>
              <a:t>‹#›</a:t>
            </a:fld>
            <a:endParaRPr lang="en-US"/>
          </a:p>
        </p:txBody>
      </p:sp>
    </p:spTree>
    <p:extLst>
      <p:ext uri="{BB962C8B-B14F-4D97-AF65-F5344CB8AC3E}">
        <p14:creationId xmlns:p14="http://schemas.microsoft.com/office/powerpoint/2010/main" val="3149561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A237C5D-6E01-4F0F-94C5-81AFAE5B3F5C}" type="datetimeFigureOut">
              <a:rPr lang="en-US" smtClean="0"/>
              <a:t>4/22/2015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1EF22707-71F5-4D77-86CE-3538EC4587E4}" type="slidenum">
              <a:rPr lang="en-US" smtClean="0"/>
              <a:t>‹#›</a:t>
            </a:fld>
            <a:endParaRPr lang="en-US"/>
          </a:p>
        </p:txBody>
      </p:sp>
    </p:spTree>
    <p:extLst>
      <p:ext uri="{BB962C8B-B14F-4D97-AF65-F5344CB8AC3E}">
        <p14:creationId xmlns:p14="http://schemas.microsoft.com/office/powerpoint/2010/main" val="2355080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237C5D-6E01-4F0F-94C5-81AFAE5B3F5C}" type="datetimeFigureOut">
              <a:rPr lang="en-US" smtClean="0"/>
              <a:t>4/22/2015</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EF22707-71F5-4D77-86CE-3538EC4587E4}" type="slidenum">
              <a:rPr lang="en-US" smtClean="0"/>
              <a:t>‹#›</a:t>
            </a:fld>
            <a:endParaRPr lang="en-US"/>
          </a:p>
        </p:txBody>
      </p:sp>
    </p:spTree>
    <p:extLst>
      <p:ext uri="{BB962C8B-B14F-4D97-AF65-F5344CB8AC3E}">
        <p14:creationId xmlns:p14="http://schemas.microsoft.com/office/powerpoint/2010/main" val="2777850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237C5D-6E01-4F0F-94C5-81AFAE5B3F5C}"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F22707-71F5-4D77-86CE-3538EC4587E4}" type="slidenum">
              <a:rPr lang="en-US" smtClean="0"/>
              <a:t>‹#›</a:t>
            </a:fld>
            <a:endParaRPr lang="en-US"/>
          </a:p>
        </p:txBody>
      </p:sp>
    </p:spTree>
    <p:extLst>
      <p:ext uri="{BB962C8B-B14F-4D97-AF65-F5344CB8AC3E}">
        <p14:creationId xmlns:p14="http://schemas.microsoft.com/office/powerpoint/2010/main" val="1614112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A237C5D-6E01-4F0F-94C5-81AFAE5B3F5C}" type="datetimeFigureOut">
              <a:rPr lang="en-US" smtClean="0"/>
              <a:t>4/22/2015</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EF22707-71F5-4D77-86CE-3538EC4587E4}"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8818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kentisd.org/instructional-services/teaching--learningcurriculum/"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2.pn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deliveringopportunity.org/" TargetMode="External"/><Relationship Id="rId2" Type="http://schemas.openxmlformats.org/officeDocument/2006/relationships/image" Target="../media/image16.jpeg"/><Relationship Id="rId1" Type="http://schemas.openxmlformats.org/officeDocument/2006/relationships/slideLayout" Target="../slideLayouts/slideLayout13.xml"/><Relationship Id="rId6" Type="http://schemas.openxmlformats.org/officeDocument/2006/relationships/hyperlink" Target="mailto:michiganpsat@collegeboard.org" TargetMode="External"/><Relationship Id="rId5" Type="http://schemas.openxmlformats.org/officeDocument/2006/relationships/hyperlink" Target="http://collegeboard.org/michigan" TargetMode="External"/><Relationship Id="rId4" Type="http://schemas.openxmlformats.org/officeDocument/2006/relationships/hyperlink" Target="mailto:prenner@collegeboard.or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mytutor.com/sites/default/files/imce/New%20SAT%20vs%20%20ACT%20and%20current%20SAT.pdf" TargetMode="External"/><Relationship Id="rId2" Type="http://schemas.openxmlformats.org/officeDocument/2006/relationships/hyperlink" Target="https://registration.kentisd.org/dev_students.asp?action=browse&amp;main=Browse+by+Category&amp;sub1=Assessment&amp;misc=246"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ocs.google.com/a/kentisd.org/spreadsheets/d/1JMy_f8cybkHzSFaIvxwroGHoyRa-WKPrvWG0yf7ME4w/edit#gid=1867187314" TargetMode="External"/><Relationship Id="rId2" Type="http://schemas.openxmlformats.org/officeDocument/2006/relationships/hyperlink" Target="http://goo.gl/forms/cmpmywkwB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collegereadiness.collegeboard.org/state-partnerships/michigan"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mymassp.com/content/slide_share_intro_redesigned_sat" TargetMode="External"/><Relationship Id="rId2" Type="http://schemas.openxmlformats.org/officeDocument/2006/relationships/hyperlink" Target="http://mymassp.com/content/slide_share_sat_suite_assessments" TargetMode="External"/><Relationship Id="rId1" Type="http://schemas.openxmlformats.org/officeDocument/2006/relationships/slideLayout" Target="../slideLayouts/slideLayout2.xml"/><Relationship Id="rId4" Type="http://schemas.openxmlformats.org/officeDocument/2006/relationships/hyperlink" Target="http://bit.ly/kisdsat"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act.org/aap/concordance/estimate.html" TargetMode="External"/><Relationship Id="rId2" Type="http://schemas.openxmlformats.org/officeDocument/2006/relationships/hyperlink" Target="http://mymassp.com/files/New_SAT_blueprint.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collegeboard.org/pdf/sat/delivering-opportunity/test_specifications_for_the_redesigned_sat_102414.pdf#page=46" TargetMode="External"/><Relationship Id="rId7" Type="http://schemas.openxmlformats.org/officeDocument/2006/relationships/hyperlink" Target="http://www.mymassp.com/" TargetMode="External"/><Relationship Id="rId2" Type="http://schemas.openxmlformats.org/officeDocument/2006/relationships/hyperlink" Target="https://www.collegeboard.org/delivering-opportunity/sat/redesign" TargetMode="External"/><Relationship Id="rId1" Type="http://schemas.openxmlformats.org/officeDocument/2006/relationships/slideLayout" Target="../slideLayouts/slideLayout2.xml"/><Relationship Id="rId6" Type="http://schemas.openxmlformats.org/officeDocument/2006/relationships/hyperlink" Target="http://www.michigan.gov/mde/0,4615,7-140-22709---,00.html" TargetMode="External"/><Relationship Id="rId5" Type="http://schemas.openxmlformats.org/officeDocument/2006/relationships/hyperlink" Target="bit.ly/KENTSITE" TargetMode="External"/><Relationship Id="rId4" Type="http://schemas.openxmlformats.org/officeDocument/2006/relationships/hyperlink" Target="https://www.collegeboard.org/pdf/sat/delivering-opportunity/test_specifications_for_the_redesigned_sat_102414.pdf#page=137"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mi.gov/documents/mde/M-STEP_Supports_and__Accommodations_Table_477120_7.pdf" TargetMode="External"/><Relationship Id="rId2" Type="http://schemas.openxmlformats.org/officeDocument/2006/relationships/hyperlink" Target="https://wbte.drcedirect.com/MI/portals/mi/ott1" TargetMode="External"/><Relationship Id="rId1" Type="http://schemas.openxmlformats.org/officeDocument/2006/relationships/slideLayout" Target="../slideLayouts/slideLayout2.xml"/><Relationship Id="rId4" Type="http://schemas.openxmlformats.org/officeDocument/2006/relationships/hyperlink" Target="https://public.govdelivery.com/accounts/MIMDE/subscriber/new"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ASSESSMENT UPDATE</a:t>
            </a:r>
            <a:br>
              <a:rPr lang="en-US" dirty="0" smtClean="0"/>
            </a:br>
            <a:r>
              <a:rPr lang="en-US" dirty="0" smtClean="0"/>
              <a:t>M-STEP and SAT</a:t>
            </a:r>
            <a:br>
              <a:rPr lang="en-US" dirty="0" smtClean="0"/>
            </a:b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April 23, 2015</a:t>
            </a:r>
          </a:p>
          <a:p>
            <a:r>
              <a:rPr lang="en-US" dirty="0" smtClean="0"/>
              <a:t>KISA</a:t>
            </a:r>
          </a:p>
          <a:p>
            <a:r>
              <a:rPr lang="en-US" dirty="0" smtClean="0"/>
              <a:t>KISD </a:t>
            </a:r>
            <a:r>
              <a:rPr lang="en-US" dirty="0" smtClean="0">
                <a:hlinkClick r:id="rId2"/>
              </a:rPr>
              <a:t>bit.ly/KENTSITE</a:t>
            </a:r>
            <a:endParaRPr lang="en-US" dirty="0" smtClean="0"/>
          </a:p>
          <a:p>
            <a:endParaRPr lang="en-US" dirty="0" smtClean="0"/>
          </a:p>
          <a:p>
            <a:endParaRPr lang="en-US"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7463" y="3065608"/>
            <a:ext cx="1998784" cy="1026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3624" y="3346619"/>
            <a:ext cx="1990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089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0" y="6019800"/>
            <a:ext cx="35052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pic>
        <p:nvPicPr>
          <p:cNvPr id="2" name="Picture 1" descr="3 assmn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1524001"/>
            <a:ext cx="6172200" cy="2534163"/>
          </a:xfrm>
          <a:prstGeom prst="rect">
            <a:avLst/>
          </a:prstGeom>
        </p:spPr>
      </p:pic>
      <p:graphicFrame>
        <p:nvGraphicFramePr>
          <p:cNvPr id="5" name="Diagram 4"/>
          <p:cNvGraphicFramePr/>
          <p:nvPr>
            <p:extLst/>
          </p:nvPr>
        </p:nvGraphicFramePr>
        <p:xfrm>
          <a:off x="2819401" y="4267200"/>
          <a:ext cx="6763871" cy="1600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itle 3"/>
          <p:cNvSpPr>
            <a:spLocks noGrp="1"/>
          </p:cNvSpPr>
          <p:nvPr>
            <p:ph type="title"/>
          </p:nvPr>
        </p:nvSpPr>
        <p:spPr>
          <a:xfrm>
            <a:off x="2019300" y="333376"/>
            <a:ext cx="7924800" cy="639763"/>
          </a:xfrm>
        </p:spPr>
        <p:txBody>
          <a:bodyPr/>
          <a:lstStyle/>
          <a:p>
            <a:pPr algn="ctr">
              <a:defRPr/>
            </a:pPr>
            <a:r>
              <a:rPr lang="en-US" sz="3200" b="0" dirty="0">
                <a:solidFill>
                  <a:schemeClr val="bg2">
                    <a:lumMod val="75000"/>
                  </a:schemeClr>
                </a:solidFill>
                <a:latin typeface="Arial" pitchFamily="34" charset="0"/>
                <a:ea typeface="+mn-ea"/>
                <a:cs typeface="Arial" pitchFamily="34" charset="0"/>
              </a:rPr>
              <a:t>The SAT Suite of Assessments</a:t>
            </a:r>
            <a:endParaRPr sz="3200" b="0" dirty="0">
              <a:solidFill>
                <a:schemeClr val="bg2">
                  <a:lumMod val="75000"/>
                </a:schemeClr>
              </a:solidFill>
              <a:latin typeface="Arial" pitchFamily="34" charset="0"/>
              <a:ea typeface="+mn-ea"/>
              <a:cs typeface="Arial" pitchFamily="34" charset="0"/>
            </a:endParaRPr>
          </a:p>
        </p:txBody>
      </p:sp>
      <p:sp>
        <p:nvSpPr>
          <p:cNvPr id="4" name="TextBox 3"/>
          <p:cNvSpPr txBox="1"/>
          <p:nvPr/>
        </p:nvSpPr>
        <p:spPr>
          <a:xfrm>
            <a:off x="2057400" y="5832856"/>
            <a:ext cx="7391400" cy="276999"/>
          </a:xfrm>
          <a:prstGeom prst="rect">
            <a:avLst/>
          </a:prstGeom>
          <a:noFill/>
        </p:spPr>
        <p:txBody>
          <a:bodyPr wrap="square" lIns="0" tIns="0" rIns="0" bIns="0" rtlCol="0">
            <a:spAutoFit/>
          </a:bodyPr>
          <a:lstStyle/>
          <a:p>
            <a:pPr algn="ctr"/>
            <a:r>
              <a:rPr lang="en-US" dirty="0">
                <a:solidFill>
                  <a:schemeClr val="tx2"/>
                </a:solidFill>
              </a:rPr>
              <a:t>More test details and sample questions at: collegereadiness.collegeboard.org</a:t>
            </a:r>
          </a:p>
        </p:txBody>
      </p:sp>
    </p:spTree>
    <p:extLst>
      <p:ext uri="{BB962C8B-B14F-4D97-AF65-F5344CB8AC3E}">
        <p14:creationId xmlns:p14="http://schemas.microsoft.com/office/powerpoint/2010/main" val="1464312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chorCtr="0"/>
          <a:lstStyle/>
          <a:p>
            <a:pPr algn="ctr">
              <a:lnSpc>
                <a:spcPts val="3100"/>
              </a:lnSpc>
            </a:pPr>
            <a:r>
              <a:rPr lang="en-US" altLang="en-US" sz="3600" dirty="0">
                <a:solidFill>
                  <a:schemeClr val="bg1">
                    <a:lumMod val="50000"/>
                  </a:schemeClr>
                </a:solidFill>
                <a:latin typeface="Arial" panose="020B0604020202020204" pitchFamily="34" charset="0"/>
                <a:cs typeface="Arial" panose="020B0604020202020204" pitchFamily="34" charset="0"/>
              </a:rPr>
              <a:t>Longitudinal Progress Monitoring</a:t>
            </a:r>
            <a:endParaRPr lang="en-US" sz="3600" dirty="0">
              <a:solidFill>
                <a:schemeClr val="bg1">
                  <a:lumMod val="50000"/>
                </a:schemeClr>
              </a:solidFill>
              <a:latin typeface="Arial" panose="020B0604020202020204" pitchFamily="34" charset="0"/>
              <a:cs typeface="Arial" panose="020B0604020202020204" pitchFamily="34" charset="0"/>
            </a:endParaRPr>
          </a:p>
        </p:txBody>
      </p:sp>
      <p:pic>
        <p:nvPicPr>
          <p:cNvPr id="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14840" y="1936565"/>
            <a:ext cx="7162320" cy="1709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96001" y="4981817"/>
            <a:ext cx="3261793" cy="1459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833406" y="4962767"/>
            <a:ext cx="3181112" cy="149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1"/>
          <p:cNvSpPr txBox="1">
            <a:spLocks/>
          </p:cNvSpPr>
          <p:nvPr/>
        </p:nvSpPr>
        <p:spPr bwMode="auto">
          <a:xfrm>
            <a:off x="2133600" y="4018512"/>
            <a:ext cx="8229600" cy="742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6075" indent="-342900" algn="l" rtl="0" eaLnBrk="0" fontAlgn="base" hangingPunct="0">
              <a:spcBef>
                <a:spcPts val="400"/>
              </a:spcBef>
              <a:spcAft>
                <a:spcPts val="600"/>
              </a:spcAft>
              <a:buClr>
                <a:srgbClr val="F7931D"/>
              </a:buClr>
              <a:buSzPct val="80000"/>
              <a:buFont typeface="Lucida Grande"/>
              <a:buChar char="+"/>
              <a:defRPr sz="2000" kern="1200">
                <a:solidFill>
                  <a:srgbClr val="626262"/>
                </a:solidFill>
                <a:latin typeface="Arial"/>
                <a:ea typeface="ＭＳ Ｐゴシック" charset="0"/>
                <a:cs typeface="Arial"/>
              </a:defRPr>
            </a:lvl1pPr>
            <a:lvl2pPr marL="631825" indent="-233363" algn="l" rtl="0" eaLnBrk="0" fontAlgn="base" hangingPunct="0">
              <a:spcBef>
                <a:spcPts val="400"/>
              </a:spcBef>
              <a:spcAft>
                <a:spcPts val="600"/>
              </a:spcAft>
              <a:buClrTx/>
              <a:buFont typeface="Lucida Grande"/>
              <a:buChar char="-"/>
              <a:defRPr kern="1200">
                <a:solidFill>
                  <a:srgbClr val="626262"/>
                </a:solidFill>
                <a:latin typeface="Arial"/>
                <a:ea typeface="ＭＳ Ｐゴシック" charset="0"/>
                <a:cs typeface="Arial"/>
              </a:defRPr>
            </a:lvl2pPr>
            <a:lvl3pPr marL="858838" indent="-227013" algn="l" rtl="0" eaLnBrk="0" fontAlgn="base" hangingPunct="0">
              <a:spcBef>
                <a:spcPts val="400"/>
              </a:spcBef>
              <a:spcAft>
                <a:spcPts val="600"/>
              </a:spcAft>
              <a:buClr>
                <a:srgbClr val="7E8B7A"/>
              </a:buClr>
              <a:buFont typeface="Symbol" charset="0"/>
              <a:buChar char="-"/>
              <a:defRPr sz="1600" kern="1200">
                <a:solidFill>
                  <a:srgbClr val="626262"/>
                </a:solidFill>
                <a:latin typeface="Arial"/>
                <a:ea typeface="ＭＳ Ｐゴシック" charset="0"/>
                <a:cs typeface="Arial"/>
              </a:defRPr>
            </a:lvl3pPr>
            <a:lvl4pPr marL="1030288" indent="-171450" algn="l" rtl="0" eaLnBrk="0" fontAlgn="base" hangingPunct="0">
              <a:spcBef>
                <a:spcPts val="400"/>
              </a:spcBef>
              <a:spcAft>
                <a:spcPts val="600"/>
              </a:spcAft>
              <a:buClr>
                <a:srgbClr val="7E8B7A"/>
              </a:buClr>
              <a:buFont typeface="Arial" charset="0"/>
              <a:buChar char="•"/>
              <a:defRPr sz="1400" kern="1200">
                <a:solidFill>
                  <a:srgbClr val="626262"/>
                </a:solidFill>
                <a:latin typeface="Arial"/>
                <a:ea typeface="ＭＳ Ｐゴシック" charset="0"/>
                <a:cs typeface="Arial"/>
              </a:defRPr>
            </a:lvl4pPr>
            <a:lvl5pPr marL="1201738" indent="-171450" algn="l" rtl="0" eaLnBrk="0" fontAlgn="base" hangingPunct="0">
              <a:spcBef>
                <a:spcPts val="400"/>
              </a:spcBef>
              <a:spcAft>
                <a:spcPts val="600"/>
              </a:spcAft>
              <a:buClr>
                <a:srgbClr val="7E8B7A"/>
              </a:buClr>
              <a:buFont typeface="Symbol" charset="0"/>
              <a:buChar char="-"/>
              <a:defRPr sz="1200" kern="1200">
                <a:solidFill>
                  <a:srgbClr val="626262"/>
                </a:solidFill>
                <a:latin typeface="Arial"/>
                <a:ea typeface="ＭＳ Ｐゴシック" charset="0"/>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sz="2400" dirty="0">
                <a:latin typeface="Arial" pitchFamily="34" charset="0"/>
              </a:rPr>
              <a:t>This same concept will hold true for the </a:t>
            </a:r>
            <a:r>
              <a:rPr lang="en-US" altLang="en-US" sz="2400" b="1" dirty="0">
                <a:latin typeface="Arial" pitchFamily="34" charset="0"/>
              </a:rPr>
              <a:t>Test and Cross-Test Scores </a:t>
            </a:r>
            <a:r>
              <a:rPr lang="en-US" altLang="en-US" sz="2400" dirty="0">
                <a:latin typeface="Arial" pitchFamily="34" charset="0"/>
              </a:rPr>
              <a:t>as well as</a:t>
            </a:r>
            <a:r>
              <a:rPr lang="en-US" altLang="en-US" sz="2400" b="1" dirty="0">
                <a:latin typeface="Arial" pitchFamily="34" charset="0"/>
              </a:rPr>
              <a:t> Total Score</a:t>
            </a:r>
            <a:r>
              <a:rPr lang="en-US" altLang="en-US" sz="2400" dirty="0">
                <a:latin typeface="Arial" pitchFamily="34" charset="0"/>
              </a:rPr>
              <a:t>.</a:t>
            </a:r>
          </a:p>
        </p:txBody>
      </p:sp>
      <p:sp>
        <p:nvSpPr>
          <p:cNvPr id="9" name="Text Placeholder 1"/>
          <p:cNvSpPr txBox="1">
            <a:spLocks/>
          </p:cNvSpPr>
          <p:nvPr/>
        </p:nvSpPr>
        <p:spPr bwMode="auto">
          <a:xfrm>
            <a:off x="2133600" y="1193615"/>
            <a:ext cx="82296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Calibri" pitchFamily="34" charset="0"/>
                <a:cs typeface="Arial" pitchFamily="34" charset="0"/>
              </a:defRPr>
            </a:lvl1pPr>
            <a:lvl2pPr marL="574675" indent="-398463" eaLnBrk="0" hangingPunct="0">
              <a:defRPr>
                <a:solidFill>
                  <a:schemeClr val="tx1"/>
                </a:solidFill>
                <a:latin typeface="Calibri" pitchFamily="34" charset="0"/>
                <a:cs typeface="Arial" pitchFamily="34" charset="0"/>
              </a:defRPr>
            </a:lvl2pPr>
            <a:lvl3pPr marL="741363" indent="-336550" eaLnBrk="0" hangingPunct="0">
              <a:defRPr>
                <a:solidFill>
                  <a:schemeClr val="tx1"/>
                </a:solidFill>
                <a:latin typeface="Calibri" pitchFamily="34" charset="0"/>
                <a:cs typeface="Arial" pitchFamily="34" charset="0"/>
              </a:defRPr>
            </a:lvl3pPr>
            <a:lvl4pPr marL="914400" indent="-280988" eaLnBrk="0" hangingPunct="0">
              <a:defRPr>
                <a:solidFill>
                  <a:schemeClr val="tx1"/>
                </a:solidFill>
                <a:latin typeface="Calibri" pitchFamily="34" charset="0"/>
                <a:cs typeface="Arial" pitchFamily="34" charset="0"/>
              </a:defRPr>
            </a:lvl4pPr>
            <a:lvl5pPr marL="1028700" indent="-228600" eaLnBrk="0" hangingPunct="0">
              <a:defRPr>
                <a:solidFill>
                  <a:schemeClr val="tx1"/>
                </a:solidFill>
                <a:latin typeface="Calibri" pitchFamily="34" charset="0"/>
                <a:cs typeface="Arial" pitchFamily="34" charset="0"/>
              </a:defRPr>
            </a:lvl5pPr>
            <a:lvl6pPr marL="1485900" indent="-228600" eaLnBrk="0" fontAlgn="base" hangingPunct="0">
              <a:spcBef>
                <a:spcPct val="0"/>
              </a:spcBef>
              <a:spcAft>
                <a:spcPct val="0"/>
              </a:spcAft>
              <a:defRPr>
                <a:solidFill>
                  <a:schemeClr val="tx1"/>
                </a:solidFill>
                <a:latin typeface="Calibri" pitchFamily="34" charset="0"/>
                <a:cs typeface="Arial" pitchFamily="34" charset="0"/>
              </a:defRPr>
            </a:lvl6pPr>
            <a:lvl7pPr marL="1943100" indent="-228600" eaLnBrk="0" fontAlgn="base" hangingPunct="0">
              <a:spcBef>
                <a:spcPct val="0"/>
              </a:spcBef>
              <a:spcAft>
                <a:spcPct val="0"/>
              </a:spcAft>
              <a:defRPr>
                <a:solidFill>
                  <a:schemeClr val="tx1"/>
                </a:solidFill>
                <a:latin typeface="Calibri" pitchFamily="34" charset="0"/>
                <a:cs typeface="Arial" pitchFamily="34" charset="0"/>
              </a:defRPr>
            </a:lvl7pPr>
            <a:lvl8pPr marL="2400300" indent="-228600" eaLnBrk="0" fontAlgn="base" hangingPunct="0">
              <a:spcBef>
                <a:spcPct val="0"/>
              </a:spcBef>
              <a:spcAft>
                <a:spcPct val="0"/>
              </a:spcAft>
              <a:defRPr>
                <a:solidFill>
                  <a:schemeClr val="tx1"/>
                </a:solidFill>
                <a:latin typeface="Calibri" pitchFamily="34" charset="0"/>
                <a:cs typeface="Arial" pitchFamily="34" charset="0"/>
              </a:defRPr>
            </a:lvl8pPr>
            <a:lvl9pPr marL="28575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346075" indent="-342900" fontAlgn="base">
              <a:spcBef>
                <a:spcPts val="400"/>
              </a:spcBef>
              <a:spcAft>
                <a:spcPts val="600"/>
              </a:spcAft>
              <a:buClr>
                <a:srgbClr val="F7931D"/>
              </a:buClr>
              <a:buSzPct val="80000"/>
              <a:buFont typeface="Lucida Grande"/>
              <a:buChar char="+"/>
            </a:pPr>
            <a:r>
              <a:rPr lang="en-US" altLang="en-US" sz="2400" dirty="0">
                <a:solidFill>
                  <a:srgbClr val="626262"/>
                </a:solidFill>
                <a:latin typeface="Arial" pitchFamily="34" charset="0"/>
                <a:cs typeface="Arial"/>
              </a:rPr>
              <a:t>Section Scores will be placed on a vertical scale.</a:t>
            </a:r>
          </a:p>
        </p:txBody>
      </p:sp>
      <p:sp>
        <p:nvSpPr>
          <p:cNvPr id="10" name="Slide Number Placeholder 12"/>
          <p:cNvSpPr>
            <a:spLocks noGrp="1"/>
          </p:cNvSpPr>
          <p:nvPr>
            <p:ph type="sldNum" sz="quarter" idx="4294967295"/>
          </p:nvPr>
        </p:nvSpPr>
        <p:spPr>
          <a:xfrm>
            <a:off x="9729788" y="6465930"/>
            <a:ext cx="474662" cy="241300"/>
          </a:xfrm>
          <a:prstGeom prst="rect">
            <a:avLst/>
          </a:prstGeom>
        </p:spPr>
        <p:txBody>
          <a:bodyPr vert="horz" wrap="square" lIns="0" tIns="0" rIns="0" bIns="0" numCol="1" rtlCol="0" anchor="b" anchorCtr="0" compatLnSpc="1">
            <a:prstTxWarp prst="textNoShape">
              <a:avLst/>
            </a:prstTxWarp>
          </a:bodyPr>
          <a:lstStyle>
            <a:lvl1pPr algn="r">
              <a:defRPr sz="800">
                <a:solidFill>
                  <a:schemeClr val="bg2"/>
                </a:solidFill>
                <a:latin typeface="Calibri" charset="0"/>
                <a:cs typeface="+mn-cs"/>
              </a:defRPr>
            </a:lvl1pPr>
          </a:lstStyle>
          <a:p>
            <a:pPr fontAlgn="base">
              <a:spcBef>
                <a:spcPct val="0"/>
              </a:spcBef>
              <a:spcAft>
                <a:spcPct val="0"/>
              </a:spcAft>
              <a:defRPr/>
            </a:pPr>
            <a:fld id="{32126B37-FE68-EA48-ADE8-64B29A53A5F4}" type="slidenum">
              <a:rPr lang="en-US">
                <a:solidFill>
                  <a:srgbClr val="7E8B7A"/>
                </a:solidFill>
                <a:ea typeface="ＭＳ Ｐゴシック" charset="0"/>
              </a:rPr>
              <a:pPr fontAlgn="base">
                <a:spcBef>
                  <a:spcPct val="0"/>
                </a:spcBef>
                <a:spcAft>
                  <a:spcPct val="0"/>
                </a:spcAft>
                <a:defRPr/>
              </a:pPr>
              <a:t>11</a:t>
            </a:fld>
            <a:endParaRPr lang="en-US" dirty="0">
              <a:solidFill>
                <a:srgbClr val="7E8B7A"/>
              </a:solidFill>
              <a:ea typeface="ＭＳ Ｐゴシック" charset="0"/>
            </a:endParaRPr>
          </a:p>
        </p:txBody>
      </p:sp>
    </p:spTree>
    <p:extLst>
      <p:ext uri="{BB962C8B-B14F-4D97-AF65-F5344CB8AC3E}">
        <p14:creationId xmlns:p14="http://schemas.microsoft.com/office/powerpoint/2010/main" val="2620778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2102430" y="3235035"/>
          <a:ext cx="8305800" cy="712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Table 5"/>
          <p:cNvGraphicFramePr>
            <a:graphicFrameLocks noGrp="1"/>
          </p:cNvGraphicFramePr>
          <p:nvPr>
            <p:extLst/>
          </p:nvPr>
        </p:nvGraphicFramePr>
        <p:xfrm>
          <a:off x="1676400" y="4087092"/>
          <a:ext cx="8610600" cy="1066800"/>
        </p:xfrm>
        <a:graphic>
          <a:graphicData uri="http://schemas.openxmlformats.org/drawingml/2006/table">
            <a:tbl>
              <a:tblPr firstRow="1" bandRow="1">
                <a:tableStyleId>{2D5ABB26-0587-4C30-8999-92F81FD0307C}</a:tableStyleId>
              </a:tblPr>
              <a:tblGrid>
                <a:gridCol w="748748"/>
                <a:gridCol w="1384852"/>
                <a:gridCol w="1600200"/>
                <a:gridCol w="1600200"/>
                <a:gridCol w="1752600"/>
                <a:gridCol w="1524000"/>
              </a:tblGrid>
              <a:tr h="533400">
                <a:tc>
                  <a:txBody>
                    <a:bodyPr/>
                    <a:lstStyle/>
                    <a:p>
                      <a:r>
                        <a:rPr lang="en-US" sz="1400" b="1" dirty="0" smtClean="0">
                          <a:solidFill>
                            <a:srgbClr val="626262"/>
                          </a:solidFill>
                          <a:latin typeface="Arial" panose="020B0604020202020204" pitchFamily="34" charset="0"/>
                          <a:cs typeface="Arial" panose="020B0604020202020204" pitchFamily="34" charset="0"/>
                        </a:rPr>
                        <a:t>Fall</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626262"/>
                          </a:solidFill>
                          <a:latin typeface="Arial" panose="020B0604020202020204" pitchFamily="34" charset="0"/>
                          <a:cs typeface="Arial" panose="020B0604020202020204" pitchFamily="34" charset="0"/>
                        </a:rPr>
                        <a:t>PSAT</a:t>
                      </a:r>
                      <a:r>
                        <a:rPr lang="en-US" sz="1400" b="1" baseline="0" dirty="0" smtClean="0">
                          <a:solidFill>
                            <a:srgbClr val="626262"/>
                          </a:solidFill>
                          <a:latin typeface="Arial" panose="020B0604020202020204" pitchFamily="34" charset="0"/>
                          <a:cs typeface="Arial" panose="020B0604020202020204" pitchFamily="34" charset="0"/>
                        </a:rPr>
                        <a:t> 8/9</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626262"/>
                          </a:solidFill>
                          <a:latin typeface="Arial" panose="020B0604020202020204" pitchFamily="34" charset="0"/>
                          <a:cs typeface="Arial" panose="020B0604020202020204" pitchFamily="34" charset="0"/>
                        </a:rPr>
                        <a:t>PSAT</a:t>
                      </a:r>
                      <a:r>
                        <a:rPr lang="en-US" sz="1400" b="1" baseline="0" dirty="0" smtClean="0">
                          <a:solidFill>
                            <a:srgbClr val="626262"/>
                          </a:solidFill>
                          <a:latin typeface="Arial" panose="020B0604020202020204" pitchFamily="34" charset="0"/>
                          <a:cs typeface="Arial" panose="020B0604020202020204" pitchFamily="34" charset="0"/>
                        </a:rPr>
                        <a:t> 8/9</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626262"/>
                          </a:solidFill>
                          <a:latin typeface="Arial" panose="020B0604020202020204" pitchFamily="34" charset="0"/>
                          <a:cs typeface="Arial" panose="020B0604020202020204" pitchFamily="34" charset="0"/>
                        </a:rPr>
                        <a:t>PSAT/NMSQT</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626262"/>
                          </a:solidFill>
                          <a:latin typeface="Arial" panose="020B0604020202020204" pitchFamily="34" charset="0"/>
                          <a:cs typeface="Arial" panose="020B0604020202020204" pitchFamily="34" charset="0"/>
                        </a:rPr>
                        <a:t>PSAT/NMSQT</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626262"/>
                          </a:solidFill>
                          <a:latin typeface="Arial" panose="020B0604020202020204" pitchFamily="34" charset="0"/>
                          <a:cs typeface="Arial" panose="020B0604020202020204" pitchFamily="34" charset="0"/>
                        </a:rPr>
                        <a:t>SAT</a:t>
                      </a:r>
                      <a:endParaRPr lang="en-US" sz="1400" b="1" dirty="0">
                        <a:solidFill>
                          <a:srgbClr val="626262"/>
                        </a:solidFill>
                        <a:latin typeface="Arial" panose="020B0604020202020204" pitchFamily="34" charset="0"/>
                        <a:cs typeface="Arial" panose="020B0604020202020204" pitchFamily="34" charset="0"/>
                      </a:endParaRPr>
                    </a:p>
                  </a:txBody>
                  <a:tcPr/>
                </a:tc>
              </a:tr>
              <a:tr h="533400">
                <a:tc>
                  <a:txBody>
                    <a:bodyPr/>
                    <a:lstStyle/>
                    <a:p>
                      <a:r>
                        <a:rPr lang="en-US" sz="1400" b="1" dirty="0" smtClean="0">
                          <a:solidFill>
                            <a:srgbClr val="626262"/>
                          </a:solidFill>
                          <a:latin typeface="Arial" panose="020B0604020202020204" pitchFamily="34" charset="0"/>
                          <a:cs typeface="Arial" panose="020B0604020202020204" pitchFamily="34" charset="0"/>
                        </a:rPr>
                        <a:t>Spring</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626262"/>
                          </a:solidFill>
                          <a:latin typeface="Arial" panose="020B0604020202020204" pitchFamily="34" charset="0"/>
                          <a:cs typeface="Arial" panose="020B0604020202020204" pitchFamily="34" charset="0"/>
                        </a:rPr>
                        <a:t>PSAT</a:t>
                      </a:r>
                      <a:r>
                        <a:rPr lang="en-US" sz="1400" b="1" baseline="0" dirty="0" smtClean="0">
                          <a:solidFill>
                            <a:srgbClr val="626262"/>
                          </a:solidFill>
                          <a:latin typeface="Arial" panose="020B0604020202020204" pitchFamily="34" charset="0"/>
                          <a:cs typeface="Arial" panose="020B0604020202020204" pitchFamily="34" charset="0"/>
                        </a:rPr>
                        <a:t> 8/9</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626262"/>
                          </a:solidFill>
                          <a:latin typeface="Arial" panose="020B0604020202020204" pitchFamily="34" charset="0"/>
                          <a:cs typeface="Arial" panose="020B0604020202020204" pitchFamily="34" charset="0"/>
                        </a:rPr>
                        <a:t>PSAT</a:t>
                      </a:r>
                      <a:r>
                        <a:rPr lang="en-US" sz="1400" b="1" baseline="0" dirty="0" smtClean="0">
                          <a:solidFill>
                            <a:srgbClr val="626262"/>
                          </a:solidFill>
                          <a:latin typeface="Arial" panose="020B0604020202020204" pitchFamily="34" charset="0"/>
                          <a:cs typeface="Arial" panose="020B0604020202020204" pitchFamily="34" charset="0"/>
                        </a:rPr>
                        <a:t> 8/9</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626262"/>
                          </a:solidFill>
                          <a:latin typeface="Arial" panose="020B0604020202020204" pitchFamily="34" charset="0"/>
                          <a:cs typeface="Arial" panose="020B0604020202020204" pitchFamily="34" charset="0"/>
                        </a:rPr>
                        <a:t>PSAT 10</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626262"/>
                          </a:solidFill>
                          <a:latin typeface="Arial" panose="020B0604020202020204" pitchFamily="34" charset="0"/>
                          <a:cs typeface="Arial" panose="020B0604020202020204" pitchFamily="34" charset="0"/>
                        </a:rPr>
                        <a:t>SAT</a:t>
                      </a:r>
                      <a:endParaRPr lang="en-US" sz="1400" b="1" dirty="0">
                        <a:solidFill>
                          <a:srgbClr val="626262"/>
                        </a:solidFill>
                        <a:latin typeface="Arial" panose="020B0604020202020204" pitchFamily="34" charset="0"/>
                        <a:cs typeface="Arial" panose="020B0604020202020204" pitchFamily="34" charset="0"/>
                      </a:endParaRPr>
                    </a:p>
                  </a:txBody>
                  <a:tcPr/>
                </a:tc>
                <a:tc>
                  <a:txBody>
                    <a:bodyPr/>
                    <a:lstStyle/>
                    <a:p>
                      <a:pPr algn="ctr"/>
                      <a:endParaRPr lang="en-US" sz="1400" b="1" dirty="0">
                        <a:solidFill>
                          <a:srgbClr val="626262"/>
                        </a:solidFill>
                        <a:latin typeface="Arial" panose="020B0604020202020204" pitchFamily="34" charset="0"/>
                        <a:cs typeface="Arial" panose="020B0604020202020204" pitchFamily="34" charset="0"/>
                      </a:endParaRPr>
                    </a:p>
                  </a:txBody>
                  <a:tcPr/>
                </a:tc>
              </a:tr>
            </a:tbl>
          </a:graphicData>
        </a:graphic>
      </p:graphicFrame>
      <p:sp>
        <p:nvSpPr>
          <p:cNvPr id="7" name="Text Placeholder 5"/>
          <p:cNvSpPr>
            <a:spLocks noGrp="1"/>
          </p:cNvSpPr>
          <p:nvPr>
            <p:ph type="body" sz="quarter" idx="10"/>
          </p:nvPr>
        </p:nvSpPr>
        <p:spPr>
          <a:xfrm>
            <a:off x="2019300" y="1177637"/>
            <a:ext cx="8229600" cy="1911928"/>
          </a:xfrm>
        </p:spPr>
        <p:txBody>
          <a:bodyPr/>
          <a:lstStyle/>
          <a:p>
            <a:pPr marL="346075" indent="-342900">
              <a:spcBef>
                <a:spcPts val="400"/>
              </a:spcBef>
              <a:buClr>
                <a:srgbClr val="F7931D"/>
              </a:buClr>
              <a:buSzPct val="80000"/>
              <a:buFont typeface="Lucida Grande"/>
              <a:buChar char="+"/>
              <a:defRPr/>
            </a:pPr>
            <a:r>
              <a:rPr lang="en-US" sz="1800" dirty="0">
                <a:solidFill>
                  <a:srgbClr val="626262"/>
                </a:solidFill>
              </a:rPr>
              <a:t>Flexible administration timing</a:t>
            </a:r>
          </a:p>
          <a:p>
            <a:pPr marL="346075" indent="-342900">
              <a:spcBef>
                <a:spcPts val="400"/>
              </a:spcBef>
              <a:buClr>
                <a:srgbClr val="F7931D"/>
              </a:buClr>
              <a:buSzPct val="80000"/>
              <a:buFont typeface="Lucida Grande"/>
              <a:buChar char="+"/>
              <a:defRPr/>
            </a:pPr>
            <a:r>
              <a:rPr lang="en-US" sz="1800" dirty="0">
                <a:solidFill>
                  <a:srgbClr val="626262"/>
                </a:solidFill>
              </a:rPr>
              <a:t>Vertical score scale that measures student growth</a:t>
            </a:r>
          </a:p>
          <a:p>
            <a:pPr marL="346075" indent="-342900">
              <a:spcBef>
                <a:spcPts val="400"/>
              </a:spcBef>
              <a:buClr>
                <a:srgbClr val="F7931D"/>
              </a:buClr>
              <a:buSzPct val="80000"/>
              <a:buFont typeface="Lucida Grande"/>
              <a:buChar char="+"/>
              <a:defRPr/>
            </a:pPr>
            <a:r>
              <a:rPr lang="en-US" sz="1800" dirty="0">
                <a:solidFill>
                  <a:srgbClr val="626262"/>
                </a:solidFill>
              </a:rPr>
              <a:t>Tools to improve access and success in advanced learning options</a:t>
            </a:r>
          </a:p>
          <a:p>
            <a:pPr marL="346075" indent="-342900">
              <a:buClr>
                <a:srgbClr val="F7931D"/>
              </a:buClr>
              <a:buSzPct val="80000"/>
              <a:buFont typeface="Lucida Grande"/>
              <a:buChar char="+"/>
              <a:defRPr/>
            </a:pPr>
            <a:r>
              <a:rPr lang="en-US" sz="1800" dirty="0">
                <a:solidFill>
                  <a:srgbClr val="626262"/>
                </a:solidFill>
              </a:rPr>
              <a:t>Online reporting portal with interactive features for educators (e.g., sorting, filtering), enhanced data and drill down capabilities; connections to state standards</a:t>
            </a:r>
            <a:endParaRPr lang="en-US" b="1" dirty="0">
              <a:solidFill>
                <a:srgbClr val="626262"/>
              </a:solidFill>
            </a:endParaRPr>
          </a:p>
        </p:txBody>
      </p:sp>
      <p:sp>
        <p:nvSpPr>
          <p:cNvPr id="8" name="Title 2"/>
          <p:cNvSpPr txBox="1">
            <a:spLocks/>
          </p:cNvSpPr>
          <p:nvPr/>
        </p:nvSpPr>
        <p:spPr bwMode="auto">
          <a:xfrm>
            <a:off x="2019300" y="333376"/>
            <a:ext cx="7924800" cy="639763"/>
          </a:xfrm>
          <a:prstGeom prst="rect">
            <a:avLst/>
          </a:prstGeom>
          <a:extLst/>
        </p:spPr>
        <p:txBody>
          <a:bodyPr/>
          <a:lstStyle>
            <a:lvl1pPr algn="ctr" eaLnBrk="1" hangingPunct="1">
              <a:lnSpc>
                <a:spcPts val="3100"/>
              </a:lnSpc>
              <a:defRPr sz="3200" b="0">
                <a:solidFill>
                  <a:schemeClr val="bg1">
                    <a:lumMod val="50000"/>
                  </a:schemeClr>
                </a:solidFill>
                <a:latin typeface="Arial" panose="020B0604020202020204" pitchFamily="34" charset="0"/>
                <a:ea typeface="+mj-ea"/>
                <a:cs typeface="Arial" panose="020B0604020202020204" pitchFamily="34" charset="0"/>
              </a:defRPr>
            </a:lvl1pPr>
            <a:lvl2pPr eaLnBrk="0" hangingPunct="0">
              <a:defRPr sz="4000" b="1">
                <a:solidFill>
                  <a:schemeClr val="accent1"/>
                </a:solidFill>
                <a:latin typeface="Calibri" pitchFamily="34" charset="0"/>
              </a:defRPr>
            </a:lvl2pPr>
            <a:lvl3pPr eaLnBrk="0" hangingPunct="0">
              <a:defRPr sz="4000" b="1">
                <a:solidFill>
                  <a:schemeClr val="accent1"/>
                </a:solidFill>
                <a:latin typeface="Calibri" pitchFamily="34" charset="0"/>
              </a:defRPr>
            </a:lvl3pPr>
            <a:lvl4pPr eaLnBrk="0" hangingPunct="0">
              <a:defRPr sz="4000" b="1">
                <a:solidFill>
                  <a:schemeClr val="accent1"/>
                </a:solidFill>
                <a:latin typeface="Calibri" pitchFamily="34" charset="0"/>
              </a:defRPr>
            </a:lvl4pPr>
            <a:lvl5pPr eaLnBrk="0" hangingPunct="0">
              <a:defRPr sz="4000" b="1">
                <a:solidFill>
                  <a:schemeClr val="accent1"/>
                </a:solidFill>
                <a:latin typeface="Calibri" pitchFamily="34" charset="0"/>
              </a:defRPr>
            </a:lvl5pPr>
            <a:lvl6pPr marL="457200" fontAlgn="base">
              <a:spcBef>
                <a:spcPct val="0"/>
              </a:spcBef>
              <a:spcAft>
                <a:spcPct val="0"/>
              </a:spcAft>
              <a:defRPr sz="4000" b="1">
                <a:solidFill>
                  <a:schemeClr val="accent1"/>
                </a:solidFill>
                <a:latin typeface="Calibri" pitchFamily="34" charset="0"/>
              </a:defRPr>
            </a:lvl6pPr>
            <a:lvl7pPr marL="914400" fontAlgn="base">
              <a:spcBef>
                <a:spcPct val="0"/>
              </a:spcBef>
              <a:spcAft>
                <a:spcPct val="0"/>
              </a:spcAft>
              <a:defRPr sz="4000" b="1">
                <a:solidFill>
                  <a:schemeClr val="accent1"/>
                </a:solidFill>
                <a:latin typeface="Calibri" pitchFamily="34" charset="0"/>
              </a:defRPr>
            </a:lvl7pPr>
            <a:lvl8pPr marL="1371600" fontAlgn="base">
              <a:spcBef>
                <a:spcPct val="0"/>
              </a:spcBef>
              <a:spcAft>
                <a:spcPct val="0"/>
              </a:spcAft>
              <a:defRPr sz="4000" b="1">
                <a:solidFill>
                  <a:schemeClr val="accent1"/>
                </a:solidFill>
                <a:latin typeface="Calibri" pitchFamily="34" charset="0"/>
              </a:defRPr>
            </a:lvl8pPr>
            <a:lvl9pPr marL="1828800" fontAlgn="base">
              <a:spcBef>
                <a:spcPct val="0"/>
              </a:spcBef>
              <a:spcAft>
                <a:spcPct val="0"/>
              </a:spcAft>
              <a:defRPr sz="4000" b="1">
                <a:solidFill>
                  <a:schemeClr val="accent1"/>
                </a:solidFill>
                <a:latin typeface="Calibri" pitchFamily="34" charset="0"/>
              </a:defRPr>
            </a:lvl9pPr>
          </a:lstStyle>
          <a:p>
            <a:pPr fontAlgn="base">
              <a:spcBef>
                <a:spcPct val="0"/>
              </a:spcBef>
              <a:spcAft>
                <a:spcPct val="0"/>
              </a:spcAft>
            </a:pPr>
            <a:r>
              <a:rPr lang="en-US" dirty="0">
                <a:solidFill>
                  <a:prstClr val="white">
                    <a:lumMod val="50000"/>
                  </a:prstClr>
                </a:solidFill>
              </a:rPr>
              <a:t>SAT Suite Implementation Models</a:t>
            </a:r>
            <a:endParaRPr lang="en-US" altLang="en-US" dirty="0">
              <a:solidFill>
                <a:prstClr val="white">
                  <a:lumMod val="50000"/>
                </a:prstClr>
              </a:solidFill>
            </a:endParaRPr>
          </a:p>
        </p:txBody>
      </p:sp>
      <p:sp>
        <p:nvSpPr>
          <p:cNvPr id="9" name="Slide Number Placeholder 12"/>
          <p:cNvSpPr>
            <a:spLocks noGrp="1"/>
          </p:cNvSpPr>
          <p:nvPr>
            <p:ph type="sldNum" sz="quarter" idx="4294967295"/>
          </p:nvPr>
        </p:nvSpPr>
        <p:spPr>
          <a:xfrm>
            <a:off x="9729788" y="6465930"/>
            <a:ext cx="474662" cy="241300"/>
          </a:xfrm>
          <a:prstGeom prst="rect">
            <a:avLst/>
          </a:prstGeom>
        </p:spPr>
        <p:txBody>
          <a:bodyPr vert="horz" wrap="square" lIns="0" tIns="0" rIns="0" bIns="0" numCol="1" rtlCol="0" anchor="b" anchorCtr="0" compatLnSpc="1">
            <a:prstTxWarp prst="textNoShape">
              <a:avLst/>
            </a:prstTxWarp>
          </a:bodyPr>
          <a:lstStyle>
            <a:lvl1pPr algn="r">
              <a:defRPr sz="800">
                <a:solidFill>
                  <a:schemeClr val="bg2"/>
                </a:solidFill>
                <a:latin typeface="Calibri" charset="0"/>
                <a:cs typeface="+mn-cs"/>
              </a:defRPr>
            </a:lvl1pPr>
          </a:lstStyle>
          <a:p>
            <a:pPr fontAlgn="base">
              <a:spcBef>
                <a:spcPct val="0"/>
              </a:spcBef>
              <a:spcAft>
                <a:spcPct val="0"/>
              </a:spcAft>
              <a:defRPr/>
            </a:pPr>
            <a:fld id="{32126B37-FE68-EA48-ADE8-64B29A53A5F4}" type="slidenum">
              <a:rPr lang="en-US">
                <a:solidFill>
                  <a:srgbClr val="7E8B7A"/>
                </a:solidFill>
                <a:ea typeface="ＭＳ Ｐゴシック" charset="0"/>
              </a:rPr>
              <a:pPr fontAlgn="base">
                <a:spcBef>
                  <a:spcPct val="0"/>
                </a:spcBef>
                <a:spcAft>
                  <a:spcPct val="0"/>
                </a:spcAft>
                <a:defRPr/>
              </a:pPr>
              <a:t>12</a:t>
            </a:fld>
            <a:endParaRPr lang="en-US" dirty="0">
              <a:solidFill>
                <a:srgbClr val="7E8B7A"/>
              </a:solidFill>
              <a:ea typeface="ＭＳ Ｐゴシック" charset="0"/>
            </a:endParaRPr>
          </a:p>
        </p:txBody>
      </p:sp>
      <p:sp>
        <p:nvSpPr>
          <p:cNvPr id="2" name="TextBox 1"/>
          <p:cNvSpPr txBox="1"/>
          <p:nvPr/>
        </p:nvSpPr>
        <p:spPr>
          <a:xfrm>
            <a:off x="2019300" y="5140034"/>
            <a:ext cx="8188036" cy="1107996"/>
          </a:xfrm>
          <a:prstGeom prst="rect">
            <a:avLst/>
          </a:prstGeom>
          <a:noFill/>
        </p:spPr>
        <p:txBody>
          <a:bodyPr wrap="square" lIns="0" tIns="0" rIns="0" bIns="0" rtlCol="0">
            <a:spAutoFit/>
          </a:bodyPr>
          <a:lstStyle/>
          <a:p>
            <a:pPr algn="ctr" fontAlgn="base">
              <a:spcBef>
                <a:spcPct val="0"/>
              </a:spcBef>
              <a:spcAft>
                <a:spcPct val="0"/>
              </a:spcAft>
            </a:pPr>
            <a:r>
              <a:rPr lang="en-US" b="1" dirty="0">
                <a:solidFill>
                  <a:srgbClr val="002776"/>
                </a:solidFill>
                <a:latin typeface="Arial" charset="0"/>
              </a:rPr>
              <a:t>2015-16 Test Dates</a:t>
            </a:r>
          </a:p>
          <a:p>
            <a:pPr algn="ctr" fontAlgn="base">
              <a:spcBef>
                <a:spcPct val="0"/>
              </a:spcBef>
              <a:spcAft>
                <a:spcPct val="0"/>
              </a:spcAft>
            </a:pPr>
            <a:r>
              <a:rPr lang="en-US" dirty="0">
                <a:solidFill>
                  <a:srgbClr val="002776"/>
                </a:solidFill>
                <a:latin typeface="Arial" charset="0"/>
              </a:rPr>
              <a:t>PSAT/NMSQT: 10/14 and10/28</a:t>
            </a:r>
          </a:p>
          <a:p>
            <a:pPr algn="ctr" fontAlgn="base">
              <a:spcBef>
                <a:spcPct val="0"/>
              </a:spcBef>
              <a:spcAft>
                <a:spcPct val="0"/>
              </a:spcAft>
            </a:pPr>
            <a:r>
              <a:rPr lang="en-US" dirty="0">
                <a:solidFill>
                  <a:srgbClr val="002776"/>
                </a:solidFill>
                <a:latin typeface="Arial" charset="0"/>
              </a:rPr>
              <a:t>PSAT 8/9 Fall Window:  9/28/15 – 1/29/2016</a:t>
            </a:r>
          </a:p>
          <a:p>
            <a:pPr algn="ctr" fontAlgn="base">
              <a:spcBef>
                <a:spcPct val="0"/>
              </a:spcBef>
              <a:spcAft>
                <a:spcPct val="0"/>
              </a:spcAft>
            </a:pPr>
            <a:r>
              <a:rPr lang="en-US" dirty="0">
                <a:solidFill>
                  <a:srgbClr val="002776"/>
                </a:solidFill>
                <a:latin typeface="Arial" charset="0"/>
              </a:rPr>
              <a:t>PSAT 8/9 and PSAT 10 Spring Window: 2/22/2016 – 4/4/2106</a:t>
            </a:r>
          </a:p>
        </p:txBody>
      </p:sp>
    </p:spTree>
    <p:extLst>
      <p:ext uri="{BB962C8B-B14F-4D97-AF65-F5344CB8AC3E}">
        <p14:creationId xmlns:p14="http://schemas.microsoft.com/office/powerpoint/2010/main" val="104286307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SAT_home_0226_heroes.jpg"/>
          <p:cNvPicPr>
            <a:picLocks noChangeAspect="1"/>
          </p:cNvPicPr>
          <p:nvPr/>
        </p:nvPicPr>
        <p:blipFill rotWithShape="1">
          <a:blip r:embed="rId2" cstate="print">
            <a:extLst>
              <a:ext uri="{28A0092B-C50C-407E-A947-70E740481C1C}">
                <a14:useLocalDpi xmlns:a14="http://schemas.microsoft.com/office/drawing/2010/main" val="0"/>
              </a:ext>
            </a:extLst>
          </a:blip>
          <a:srcRect b="21658"/>
          <a:stretch/>
        </p:blipFill>
        <p:spPr>
          <a:xfrm>
            <a:off x="1960563" y="1403351"/>
            <a:ext cx="3709558" cy="4041343"/>
          </a:xfrm>
          <a:prstGeom prst="rect">
            <a:avLst/>
          </a:prstGeom>
          <a:ln>
            <a:noFill/>
          </a:ln>
          <a:effectLst>
            <a:outerShdw blurRad="292100" dist="139700" dir="2700000" algn="tl" rotWithShape="0">
              <a:srgbClr val="333333">
                <a:alpha val="65000"/>
              </a:srgbClr>
            </a:outerShdw>
          </a:effectLst>
        </p:spPr>
      </p:pic>
      <p:sp>
        <p:nvSpPr>
          <p:cNvPr id="9" name="Text Placeholder 2"/>
          <p:cNvSpPr>
            <a:spLocks noGrp="1"/>
          </p:cNvSpPr>
          <p:nvPr>
            <p:ph type="body" sz="quarter" idx="10"/>
          </p:nvPr>
        </p:nvSpPr>
        <p:spPr>
          <a:xfrm>
            <a:off x="6096993" y="1403350"/>
            <a:ext cx="4250624" cy="4474936"/>
          </a:xfrm>
          <a:noFill/>
        </p:spPr>
        <p:txBody>
          <a:bodyPr>
            <a:normAutofit fontScale="85000" lnSpcReduction="20000"/>
          </a:bodyPr>
          <a:lstStyle/>
          <a:p>
            <a:pPr marL="0" indent="0">
              <a:buNone/>
              <a:defRPr/>
            </a:pPr>
            <a:r>
              <a:rPr lang="en-US" sz="2400" b="0" dirty="0"/>
              <a:t>Sign up for updates:</a:t>
            </a:r>
            <a:endParaRPr lang="en-US" dirty="0"/>
          </a:p>
          <a:p>
            <a:pPr marL="0" indent="0">
              <a:buNone/>
              <a:defRPr/>
            </a:pPr>
            <a:r>
              <a:rPr lang="en-US" b="0" dirty="0">
                <a:solidFill>
                  <a:schemeClr val="accent2">
                    <a:lumMod val="60000"/>
                    <a:lumOff val="40000"/>
                  </a:schemeClr>
                </a:solidFill>
                <a:hlinkClick r:id="rId3"/>
              </a:rPr>
              <a:t>www.deliveringopportunity.org</a:t>
            </a:r>
            <a:r>
              <a:rPr lang="en-US" b="0" dirty="0">
                <a:solidFill>
                  <a:schemeClr val="accent2">
                    <a:lumMod val="60000"/>
                    <a:lumOff val="40000"/>
                  </a:schemeClr>
                </a:solidFill>
              </a:rPr>
              <a:t> </a:t>
            </a:r>
          </a:p>
          <a:p>
            <a:pPr>
              <a:defRPr/>
            </a:pPr>
            <a:endParaRPr lang="en-US" b="0" dirty="0">
              <a:solidFill>
                <a:schemeClr val="accent2">
                  <a:lumMod val="60000"/>
                  <a:lumOff val="40000"/>
                </a:schemeClr>
              </a:solidFill>
            </a:endParaRPr>
          </a:p>
          <a:p>
            <a:pPr marL="0" indent="0">
              <a:buNone/>
              <a:defRPr/>
            </a:pPr>
            <a:r>
              <a:rPr lang="en-US" b="0" dirty="0">
                <a:solidFill>
                  <a:srgbClr val="0047A7"/>
                </a:solidFill>
              </a:rPr>
              <a:t>Tricia Renner</a:t>
            </a:r>
          </a:p>
          <a:p>
            <a:pPr marL="0" indent="0">
              <a:buNone/>
              <a:defRPr/>
            </a:pPr>
            <a:r>
              <a:rPr lang="en-US" b="0" dirty="0">
                <a:solidFill>
                  <a:srgbClr val="0047A7"/>
                </a:solidFill>
                <a:hlinkClick r:id="rId4"/>
              </a:rPr>
              <a:t>prenner@collegeboard.org</a:t>
            </a:r>
            <a:endParaRPr lang="en-US" b="0" dirty="0">
              <a:solidFill>
                <a:srgbClr val="0047A7"/>
              </a:solidFill>
            </a:endParaRPr>
          </a:p>
          <a:p>
            <a:pPr marL="0" indent="0">
              <a:buNone/>
              <a:defRPr/>
            </a:pPr>
            <a:r>
              <a:rPr lang="en-US" b="0" dirty="0">
                <a:solidFill>
                  <a:srgbClr val="0047A7"/>
                </a:solidFill>
              </a:rPr>
              <a:t>847-653-4531</a:t>
            </a:r>
          </a:p>
          <a:p>
            <a:pPr marL="0" indent="0">
              <a:buNone/>
              <a:defRPr/>
            </a:pPr>
            <a:endParaRPr lang="en-US" b="0" dirty="0">
              <a:solidFill>
                <a:srgbClr val="0047A7"/>
              </a:solidFill>
            </a:endParaRPr>
          </a:p>
          <a:p>
            <a:pPr marL="0" indent="0">
              <a:buNone/>
              <a:defRPr/>
            </a:pPr>
            <a:r>
              <a:rPr lang="en-US" b="0" dirty="0">
                <a:solidFill>
                  <a:srgbClr val="0047A7"/>
                </a:solidFill>
              </a:rPr>
              <a:t>Michigan SAT webpage</a:t>
            </a:r>
          </a:p>
          <a:p>
            <a:pPr marL="0" indent="0">
              <a:buNone/>
              <a:defRPr/>
            </a:pPr>
            <a:r>
              <a:rPr lang="en-US" u="sng" dirty="0">
                <a:hlinkClick r:id="rId5"/>
              </a:rPr>
              <a:t>http://collegeboard.org/michigan</a:t>
            </a:r>
            <a:endParaRPr lang="en-US" u="sng" dirty="0"/>
          </a:p>
          <a:p>
            <a:pPr marL="0" indent="0">
              <a:buNone/>
              <a:defRPr/>
            </a:pPr>
            <a:endParaRPr lang="en-US" u="sng" dirty="0"/>
          </a:p>
          <a:p>
            <a:pPr marL="0" indent="0">
              <a:buNone/>
              <a:defRPr/>
            </a:pPr>
            <a:r>
              <a:rPr lang="en-US" b="0" dirty="0"/>
              <a:t>Assessment System Email</a:t>
            </a:r>
          </a:p>
          <a:p>
            <a:pPr marL="0" indent="0">
              <a:buNone/>
              <a:defRPr/>
            </a:pPr>
            <a:r>
              <a:rPr lang="en-US" b="0" dirty="0">
                <a:hlinkClick r:id="rId6"/>
              </a:rPr>
              <a:t>michiganpsat@collegeboard.org</a:t>
            </a:r>
            <a:endParaRPr lang="en-US" b="0" dirty="0"/>
          </a:p>
          <a:p>
            <a:pPr marL="0" indent="0">
              <a:buNone/>
              <a:defRPr/>
            </a:pPr>
            <a:endParaRPr lang="en-US" b="0" dirty="0"/>
          </a:p>
          <a:p>
            <a:pPr marL="0" indent="0">
              <a:buNone/>
              <a:defRPr/>
            </a:pPr>
            <a:endParaRPr lang="en-US" u="sng" dirty="0"/>
          </a:p>
          <a:p>
            <a:pPr marL="0" indent="0">
              <a:buNone/>
              <a:defRPr/>
            </a:pPr>
            <a:endParaRPr lang="en-US" b="0" u="sng" dirty="0">
              <a:solidFill>
                <a:srgbClr val="0047A7"/>
              </a:solidFill>
            </a:endParaRPr>
          </a:p>
          <a:p>
            <a:pPr marL="0" indent="0">
              <a:buNone/>
              <a:defRPr/>
            </a:pPr>
            <a:endParaRPr lang="en-US" b="0" dirty="0">
              <a:solidFill>
                <a:srgbClr val="0047A7"/>
              </a:solidFill>
            </a:endParaRPr>
          </a:p>
          <a:p>
            <a:pPr marL="0" indent="0">
              <a:buNone/>
              <a:defRPr/>
            </a:pPr>
            <a:endParaRPr lang="en-US" b="0" dirty="0">
              <a:solidFill>
                <a:srgbClr val="0047A7"/>
              </a:solidFill>
            </a:endParaRPr>
          </a:p>
          <a:p>
            <a:pPr marL="0" indent="0">
              <a:buNone/>
              <a:defRPr/>
            </a:pPr>
            <a:endParaRPr lang="en-US" b="0" dirty="0">
              <a:solidFill>
                <a:srgbClr val="0047A7"/>
              </a:solidFill>
            </a:endParaRPr>
          </a:p>
        </p:txBody>
      </p:sp>
      <p:sp>
        <p:nvSpPr>
          <p:cNvPr id="5" name="Title 3"/>
          <p:cNvSpPr>
            <a:spLocks noGrp="1"/>
          </p:cNvSpPr>
          <p:nvPr>
            <p:ph type="title"/>
          </p:nvPr>
        </p:nvSpPr>
        <p:spPr>
          <a:xfrm>
            <a:off x="2019300" y="333377"/>
            <a:ext cx="7924800" cy="639763"/>
          </a:xfrm>
        </p:spPr>
        <p:txBody>
          <a:bodyPr/>
          <a:lstStyle/>
          <a:p>
            <a:pPr algn="ctr">
              <a:lnSpc>
                <a:spcPts val="3100"/>
              </a:lnSpc>
            </a:pPr>
            <a:r>
              <a:rPr lang="en-US" sz="3200" b="0" dirty="0">
                <a:solidFill>
                  <a:schemeClr val="bg1">
                    <a:lumMod val="50000"/>
                  </a:schemeClr>
                </a:solidFill>
                <a:latin typeface="Arial" panose="020B0604020202020204" pitchFamily="34" charset="0"/>
                <a:cs typeface="Arial" panose="020B0604020202020204" pitchFamily="34" charset="0"/>
              </a:rPr>
              <a:t>For More Information</a:t>
            </a:r>
          </a:p>
        </p:txBody>
      </p:sp>
    </p:spTree>
    <p:extLst>
      <p:ext uri="{BB962C8B-B14F-4D97-AF65-F5344CB8AC3E}">
        <p14:creationId xmlns:p14="http://schemas.microsoft.com/office/powerpoint/2010/main" val="335488889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SAT INFORMATION</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t>SAT </a:t>
            </a:r>
            <a:r>
              <a:rPr lang="en-US" sz="2400" dirty="0"/>
              <a:t>information and discussion at </a:t>
            </a:r>
            <a:r>
              <a:rPr lang="en-US" sz="2400" dirty="0" smtClean="0"/>
              <a:t>KLC</a:t>
            </a:r>
          </a:p>
          <a:p>
            <a:pPr>
              <a:buFont typeface="Wingdings" pitchFamily="2" charset="2"/>
              <a:buChar char="Ø"/>
            </a:pPr>
            <a:r>
              <a:rPr lang="en-US" sz="2400" dirty="0" smtClean="0"/>
              <a:t>SAT transition presentation to Secondary Principal’s from </a:t>
            </a:r>
            <a:r>
              <a:rPr lang="en-US" sz="2400" dirty="0"/>
              <a:t>Indiana group  </a:t>
            </a:r>
            <a:r>
              <a:rPr lang="en-US" sz="2400" dirty="0" smtClean="0"/>
              <a:t>- February 10, follow up professional development planned with College Acceleration Network – August Institute</a:t>
            </a:r>
          </a:p>
          <a:p>
            <a:pPr>
              <a:buFont typeface="Wingdings" pitchFamily="2" charset="2"/>
              <a:buChar char="Ø"/>
            </a:pPr>
            <a:endParaRPr lang="en-US" dirty="0"/>
          </a:p>
          <a:p>
            <a:pPr>
              <a:buFont typeface="Wingdings" pitchFamily="2" charset="2"/>
              <a:buChar char="Ø"/>
            </a:pPr>
            <a:endParaRPr lang="en-US" dirty="0" smtClean="0"/>
          </a:p>
          <a:p>
            <a:pPr marL="0" indent="0">
              <a:buNone/>
            </a:pPr>
            <a:endParaRPr lang="en-US" dirty="0"/>
          </a:p>
          <a:p>
            <a:pPr>
              <a:buFont typeface="Wingdings" pitchFamily="2" charset="2"/>
              <a:buChar char="Ø"/>
            </a:pPr>
            <a:r>
              <a:rPr lang="en-US" sz="2400" dirty="0"/>
              <a:t> </a:t>
            </a:r>
            <a:r>
              <a:rPr lang="en-US" sz="2400" dirty="0" smtClean="0"/>
              <a:t>March and April </a:t>
            </a:r>
            <a:r>
              <a:rPr lang="en-US" sz="2400" dirty="0" err="1" smtClean="0"/>
              <a:t>pd</a:t>
            </a:r>
            <a:r>
              <a:rPr lang="en-US" sz="2400" dirty="0" smtClean="0"/>
              <a:t> - 8 </a:t>
            </a:r>
            <a:r>
              <a:rPr lang="en-US" sz="2400" dirty="0"/>
              <a:t>Ways to Support Students with Redesigned SAT </a:t>
            </a:r>
            <a:r>
              <a:rPr lang="en-US" sz="2400" dirty="0" smtClean="0">
                <a:hlinkClick r:id="rId2"/>
              </a:rPr>
              <a:t>link</a:t>
            </a:r>
            <a:endParaRPr lang="en-US" sz="2400" dirty="0" smtClean="0"/>
          </a:p>
          <a:p>
            <a:pPr>
              <a:buFont typeface="Wingdings" pitchFamily="2" charset="2"/>
              <a:buChar char="Ø"/>
            </a:pPr>
            <a:r>
              <a:rPr lang="en-US" sz="2400" dirty="0" smtClean="0"/>
              <a:t>Shared at February 10 meeting – </a:t>
            </a:r>
            <a:r>
              <a:rPr lang="en-US" sz="2400" dirty="0" smtClean="0">
                <a:hlinkClick r:id="rId3"/>
              </a:rPr>
              <a:t>Comparison Chart SAT to ACT</a:t>
            </a:r>
            <a:endParaRPr lang="en-US" sz="2400" dirty="0"/>
          </a:p>
          <a:p>
            <a:pPr marL="0" indent="0">
              <a:buNone/>
            </a:pPr>
            <a:endParaRPr lang="en-US" dirty="0" smtClean="0"/>
          </a:p>
          <a:p>
            <a:pPr>
              <a:buFont typeface="Wingdings" pitchFamily="2" charset="2"/>
              <a:buChar char="Ø"/>
            </a:pPr>
            <a:endParaRPr lang="en-US" dirty="0"/>
          </a:p>
          <a:p>
            <a:pPr>
              <a:buFont typeface="Wingdings" pitchFamily="2" charset="2"/>
              <a:buChar char="Ø"/>
            </a:pPr>
            <a:endParaRPr lang="en-US" dirty="0"/>
          </a:p>
          <a:p>
            <a:pPr lvl="1">
              <a:buFont typeface="Wingdings" pitchFamily="2" charset="2"/>
              <a:buChar char="Ø"/>
            </a:pPr>
            <a:endParaRPr lang="en-US" dirty="0"/>
          </a:p>
          <a:p>
            <a:pPr marL="201168" lvl="1" indent="0">
              <a:buNone/>
            </a:pPr>
            <a:endParaRPr lang="en-US"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2971" y="3512110"/>
            <a:ext cx="6842612" cy="1109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77231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118437"/>
            <a:ext cx="10058400" cy="1450757"/>
          </a:xfrm>
        </p:spPr>
        <p:txBody>
          <a:bodyPr/>
          <a:lstStyle/>
          <a:p>
            <a:r>
              <a:rPr lang="en-US" dirty="0" smtClean="0"/>
              <a:t>d</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3200" dirty="0" smtClean="0"/>
              <a:t>Secondary Principals’ Meeting – discussion and update</a:t>
            </a:r>
          </a:p>
          <a:p>
            <a:pPr>
              <a:buFont typeface="Wingdings" panose="05000000000000000000" pitchFamily="2" charset="2"/>
              <a:buChar char="Ø"/>
            </a:pPr>
            <a:r>
              <a:rPr lang="en-US" sz="3200" dirty="0" smtClean="0"/>
              <a:t>Districts interested in August Institute and cohort group</a:t>
            </a:r>
          </a:p>
          <a:p>
            <a:pPr>
              <a:buFont typeface="Wingdings" panose="05000000000000000000" pitchFamily="2" charset="2"/>
              <a:buChar char="Ø"/>
            </a:pPr>
            <a:r>
              <a:rPr lang="en-US" sz="3200" dirty="0" smtClean="0"/>
              <a:t>Mark Thomas will be the lead administrator with the cohort group</a:t>
            </a:r>
          </a:p>
          <a:p>
            <a:pPr marL="0" indent="0">
              <a:buNone/>
            </a:pPr>
            <a:endParaRPr lang="en-US" sz="3200" dirty="0" smtClean="0"/>
          </a:p>
          <a:p>
            <a:pPr marL="0" indent="0">
              <a:buNone/>
            </a:pPr>
            <a:endParaRPr lang="en-US" dirty="0" smtClean="0"/>
          </a:p>
          <a:p>
            <a:pPr>
              <a:buFont typeface="Wingdings" panose="05000000000000000000" pitchFamily="2" charset="2"/>
              <a:buChar char="Ø"/>
            </a:pP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280" y="288849"/>
            <a:ext cx="6842612" cy="1109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53737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79112" y="1471294"/>
            <a:ext cx="5448865" cy="707886"/>
          </a:xfrm>
          <a:prstGeom prst="rect">
            <a:avLst/>
          </a:prstGeom>
          <a:noFill/>
        </p:spPr>
        <p:txBody>
          <a:bodyPr wrap="square" rtlCol="0">
            <a:spAutoFit/>
          </a:bodyPr>
          <a:lstStyle/>
          <a:p>
            <a:pPr algn="ctr" defTabSz="457200"/>
            <a:r>
              <a:rPr lang="en-US" sz="2000" b="1" dirty="0">
                <a:solidFill>
                  <a:srgbClr val="000000"/>
                </a:solidFill>
                <a:latin typeface="Avenir Heavy"/>
                <a:cs typeface="Avenir Heavy"/>
              </a:rPr>
              <a:t>College Board + College Acceleration Network CCR Regional Collaborative Model</a:t>
            </a:r>
          </a:p>
        </p:txBody>
      </p:sp>
      <p:sp>
        <p:nvSpPr>
          <p:cNvPr id="6" name="TextBox 5"/>
          <p:cNvSpPr txBox="1"/>
          <p:nvPr/>
        </p:nvSpPr>
        <p:spPr>
          <a:xfrm>
            <a:off x="2247607" y="2248210"/>
            <a:ext cx="7946260" cy="1723549"/>
          </a:xfrm>
          <a:prstGeom prst="rect">
            <a:avLst/>
          </a:prstGeom>
          <a:noFill/>
        </p:spPr>
        <p:txBody>
          <a:bodyPr wrap="square" lIns="0" tIns="0" rIns="0" bIns="0" rtlCol="0">
            <a:spAutoFit/>
          </a:bodyPr>
          <a:lstStyle/>
          <a:p>
            <a:pPr defTabSz="457200">
              <a:spcAft>
                <a:spcPts val="600"/>
              </a:spcAft>
            </a:pPr>
            <a:r>
              <a:rPr lang="en-US" sz="1600" b="1" spc="-30" dirty="0">
                <a:solidFill>
                  <a:srgbClr val="000000"/>
                </a:solidFill>
                <a:latin typeface="Avenir Light"/>
                <a:cs typeface="Avenir Light"/>
              </a:rPr>
              <a:t>College Acceleration Network (CAN) establishes a regional training model for district and school leadership teams to develop and execute data-driven implement plans based on college and career readiness assessments with the goal of increasing CCR readiness for every student. College Board offers a foundation and the resources for schools to use data for school planning. CAN extends and enriches those services to provide a comprehensive scope of services that help district and school leaders accelerate college and career readiness for every student.  </a:t>
            </a:r>
            <a:endParaRPr lang="en-US" sz="1100" b="1" spc="-30" dirty="0">
              <a:solidFill>
                <a:srgbClr val="000000"/>
              </a:solidFill>
              <a:latin typeface="Avenir Light"/>
              <a:cs typeface="Avenir Light"/>
            </a:endParaRPr>
          </a:p>
        </p:txBody>
      </p:sp>
      <p:grpSp>
        <p:nvGrpSpPr>
          <p:cNvPr id="7" name="Group 6"/>
          <p:cNvGrpSpPr/>
          <p:nvPr/>
        </p:nvGrpSpPr>
        <p:grpSpPr>
          <a:xfrm>
            <a:off x="2247607" y="4185340"/>
            <a:ext cx="7805804" cy="2379924"/>
            <a:chOff x="594006" y="2805300"/>
            <a:chExt cx="6621828" cy="1454438"/>
          </a:xfrm>
        </p:grpSpPr>
        <p:sp>
          <p:nvSpPr>
            <p:cNvPr id="8" name="TextBox 7"/>
            <p:cNvSpPr txBox="1"/>
            <p:nvPr/>
          </p:nvSpPr>
          <p:spPr>
            <a:xfrm>
              <a:off x="676239" y="3334948"/>
              <a:ext cx="2013553" cy="735749"/>
            </a:xfrm>
            <a:prstGeom prst="rect">
              <a:avLst/>
            </a:prstGeom>
            <a:noFill/>
          </p:spPr>
          <p:txBody>
            <a:bodyPr wrap="square" lIns="0" tIns="0" rIns="0" bIns="0" rtlCol="0">
              <a:spAutoFit/>
            </a:bodyPr>
            <a:lstStyle/>
            <a:p>
              <a:pPr marL="171450" indent="-171450" defTabSz="457200">
                <a:lnSpc>
                  <a:spcPct val="90000"/>
                </a:lnSpc>
                <a:spcAft>
                  <a:spcPts val="600"/>
                </a:spcAft>
                <a:buFont typeface="Arial"/>
                <a:buChar char="•"/>
              </a:pPr>
              <a:r>
                <a:rPr lang="en-US" sz="1400" b="1" spc="-30" dirty="0">
                  <a:solidFill>
                    <a:srgbClr val="000000"/>
                  </a:solidFill>
                  <a:latin typeface="Avenir Light"/>
                  <a:cs typeface="Avenir Light"/>
                </a:rPr>
                <a:t>7-12 </a:t>
              </a:r>
              <a:r>
                <a:rPr lang="en-US" sz="1400" b="1" spc="-30" dirty="0">
                  <a:solidFill>
                    <a:prstClr val="black"/>
                  </a:solidFill>
                  <a:latin typeface="Avenir Light"/>
                  <a:cs typeface="Avenir Light"/>
                </a:rPr>
                <a:t>Assessment strategy</a:t>
              </a:r>
            </a:p>
            <a:p>
              <a:pPr marL="171450" indent="-171450" defTabSz="457200">
                <a:lnSpc>
                  <a:spcPct val="90000"/>
                </a:lnSpc>
                <a:spcAft>
                  <a:spcPts val="600"/>
                </a:spcAft>
                <a:buFont typeface="Arial"/>
                <a:buChar char="•"/>
              </a:pPr>
              <a:r>
                <a:rPr lang="en-US" sz="1400" b="1" spc="-30" dirty="0">
                  <a:solidFill>
                    <a:prstClr val="black"/>
                  </a:solidFill>
                  <a:latin typeface="Avenir Light"/>
                  <a:cs typeface="Avenir Light"/>
                </a:rPr>
                <a:t>Implementation planning</a:t>
              </a:r>
            </a:p>
            <a:p>
              <a:pPr marL="171450" indent="-171450" defTabSz="457200">
                <a:lnSpc>
                  <a:spcPct val="90000"/>
                </a:lnSpc>
                <a:spcAft>
                  <a:spcPts val="600"/>
                </a:spcAft>
                <a:buFont typeface="Arial"/>
                <a:buChar char="•"/>
              </a:pPr>
              <a:r>
                <a:rPr lang="en-US" sz="1400" b="1" spc="-30" dirty="0">
                  <a:solidFill>
                    <a:prstClr val="black"/>
                  </a:solidFill>
                  <a:latin typeface="Avenir Light"/>
                  <a:cs typeface="Avenir Light"/>
                </a:rPr>
                <a:t>Thorough data analysis and report interpretation</a:t>
              </a:r>
            </a:p>
            <a:p>
              <a:pPr marL="171450" indent="-171450" defTabSz="457200">
                <a:lnSpc>
                  <a:spcPct val="90000"/>
                </a:lnSpc>
                <a:spcAft>
                  <a:spcPts val="600"/>
                </a:spcAft>
                <a:buFont typeface="Arial"/>
                <a:buChar char="•"/>
              </a:pPr>
              <a:endParaRPr lang="en-US" sz="1400" b="1" spc="-30" dirty="0">
                <a:solidFill>
                  <a:prstClr val="black"/>
                </a:solidFill>
                <a:latin typeface="Avenir Light"/>
                <a:cs typeface="Avenir Light"/>
              </a:endParaRPr>
            </a:p>
          </p:txBody>
        </p:sp>
        <p:sp>
          <p:nvSpPr>
            <p:cNvPr id="9" name="TextBox 8"/>
            <p:cNvSpPr txBox="1"/>
            <p:nvPr/>
          </p:nvSpPr>
          <p:spPr>
            <a:xfrm>
              <a:off x="2949242" y="3334948"/>
              <a:ext cx="1983615" cy="758006"/>
            </a:xfrm>
            <a:prstGeom prst="rect">
              <a:avLst/>
            </a:prstGeom>
            <a:noFill/>
          </p:spPr>
          <p:txBody>
            <a:bodyPr wrap="square" lIns="0" tIns="0" rIns="0" bIns="0" rtlCol="0">
              <a:spAutoFit/>
            </a:bodyPr>
            <a:lstStyle/>
            <a:p>
              <a:pPr marL="171450" indent="-171450" defTabSz="457200">
                <a:lnSpc>
                  <a:spcPct val="90000"/>
                </a:lnSpc>
                <a:spcAft>
                  <a:spcPts val="600"/>
                </a:spcAft>
                <a:buFont typeface="Arial"/>
                <a:buChar char="•"/>
              </a:pPr>
              <a:r>
                <a:rPr lang="en-US" sz="1400" b="1" spc="-30" dirty="0">
                  <a:solidFill>
                    <a:srgbClr val="000000"/>
                  </a:solidFill>
                  <a:latin typeface="Avenir Light"/>
                  <a:cs typeface="Avenir Light"/>
                </a:rPr>
                <a:t>Training and coaching on assessment outcomes, data tools, and CCR resources</a:t>
              </a:r>
            </a:p>
            <a:p>
              <a:pPr marL="171450" indent="-171450" defTabSz="457200">
                <a:lnSpc>
                  <a:spcPct val="90000"/>
                </a:lnSpc>
                <a:spcAft>
                  <a:spcPts val="600"/>
                </a:spcAft>
                <a:buFont typeface="Arial"/>
                <a:buChar char="•"/>
              </a:pPr>
              <a:r>
                <a:rPr lang="en-US" sz="1400" b="1" spc="-30" dirty="0">
                  <a:solidFill>
                    <a:srgbClr val="000000"/>
                  </a:solidFill>
                  <a:latin typeface="Avenir Light"/>
                  <a:cs typeface="Avenir Light"/>
                </a:rPr>
                <a:t>On-site, customized leadership coaching</a:t>
              </a:r>
            </a:p>
          </p:txBody>
        </p:sp>
        <p:sp>
          <p:nvSpPr>
            <p:cNvPr id="10" name="TextBox 9"/>
            <p:cNvSpPr txBox="1"/>
            <p:nvPr/>
          </p:nvSpPr>
          <p:spPr>
            <a:xfrm>
              <a:off x="5151446" y="3336212"/>
              <a:ext cx="2064388" cy="923526"/>
            </a:xfrm>
            <a:prstGeom prst="rect">
              <a:avLst/>
            </a:prstGeom>
            <a:noFill/>
          </p:spPr>
          <p:txBody>
            <a:bodyPr wrap="square" lIns="0" tIns="0" rIns="0" bIns="0" rtlCol="0">
              <a:spAutoFit/>
            </a:bodyPr>
            <a:lstStyle/>
            <a:p>
              <a:pPr marL="171450" indent="-171450" defTabSz="457200">
                <a:lnSpc>
                  <a:spcPct val="90000"/>
                </a:lnSpc>
                <a:spcAft>
                  <a:spcPts val="600"/>
                </a:spcAft>
                <a:buFont typeface="Arial"/>
                <a:buChar char="•"/>
              </a:pPr>
              <a:r>
                <a:rPr lang="en-US" sz="1400" b="1" spc="-30" dirty="0">
                  <a:solidFill>
                    <a:srgbClr val="000000"/>
                  </a:solidFill>
                  <a:latin typeface="Avenir Light"/>
                  <a:cs typeface="Avenir Light"/>
                </a:rPr>
                <a:t>Professional Learning Communities </a:t>
              </a:r>
            </a:p>
            <a:p>
              <a:pPr marL="171450" indent="-171450" defTabSz="457200">
                <a:lnSpc>
                  <a:spcPct val="90000"/>
                </a:lnSpc>
                <a:spcAft>
                  <a:spcPts val="600"/>
                </a:spcAft>
                <a:buFont typeface="Arial"/>
                <a:buChar char="•"/>
              </a:pPr>
              <a:r>
                <a:rPr lang="en-US" sz="1400" b="1" spc="-30" dirty="0">
                  <a:solidFill>
                    <a:srgbClr val="000000"/>
                  </a:solidFill>
                  <a:latin typeface="Avenir Light"/>
                  <a:cs typeface="Avenir Light"/>
                </a:rPr>
                <a:t>Regional summer institutes showcasing implementation progress and outcomes</a:t>
              </a:r>
            </a:p>
            <a:p>
              <a:pPr marL="171450" indent="-171450" defTabSz="457200">
                <a:lnSpc>
                  <a:spcPct val="90000"/>
                </a:lnSpc>
                <a:spcAft>
                  <a:spcPts val="600"/>
                </a:spcAft>
                <a:buFont typeface="Arial"/>
                <a:buChar char="•"/>
              </a:pPr>
              <a:endParaRPr lang="en-US" sz="1400" b="1" spc="-30" dirty="0">
                <a:solidFill>
                  <a:srgbClr val="000000"/>
                </a:solidFill>
                <a:latin typeface="Avenir Light"/>
                <a:cs typeface="Avenir Light"/>
              </a:endParaRPr>
            </a:p>
          </p:txBody>
        </p:sp>
        <p:sp>
          <p:nvSpPr>
            <p:cNvPr id="11" name="Rectangle 10"/>
            <p:cNvSpPr/>
            <p:nvPr/>
          </p:nvSpPr>
          <p:spPr>
            <a:xfrm>
              <a:off x="594006" y="2805301"/>
              <a:ext cx="2100937" cy="445492"/>
            </a:xfrm>
            <a:prstGeom prst="rect">
              <a:avLst/>
            </a:prstGeom>
            <a:solidFill>
              <a:schemeClr val="accent5"/>
            </a:solidFill>
            <a:ln w="28575" cmpd="sng">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2400" dirty="0">
                <a:solidFill>
                  <a:prstClr val="white"/>
                </a:solidFill>
              </a:endParaRPr>
            </a:p>
          </p:txBody>
        </p:sp>
        <p:sp>
          <p:nvSpPr>
            <p:cNvPr id="12" name="Rectangle 11"/>
            <p:cNvSpPr/>
            <p:nvPr/>
          </p:nvSpPr>
          <p:spPr>
            <a:xfrm>
              <a:off x="2831734" y="2805301"/>
              <a:ext cx="2100937" cy="445492"/>
            </a:xfrm>
            <a:prstGeom prst="rect">
              <a:avLst/>
            </a:prstGeom>
            <a:solidFill>
              <a:schemeClr val="accent5"/>
            </a:solidFill>
            <a:ln w="28575" cmpd="sng">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2400" dirty="0">
                <a:solidFill>
                  <a:prstClr val="white"/>
                </a:solidFill>
              </a:endParaRPr>
            </a:p>
          </p:txBody>
        </p:sp>
        <p:sp>
          <p:nvSpPr>
            <p:cNvPr id="13" name="Rectangle 12"/>
            <p:cNvSpPr/>
            <p:nvPr/>
          </p:nvSpPr>
          <p:spPr>
            <a:xfrm>
              <a:off x="5096624" y="2805300"/>
              <a:ext cx="2100937" cy="445493"/>
            </a:xfrm>
            <a:prstGeom prst="rect">
              <a:avLst/>
            </a:prstGeom>
            <a:solidFill>
              <a:schemeClr val="accent5"/>
            </a:solidFill>
            <a:ln w="28575" cmpd="sng">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2400" dirty="0">
                <a:solidFill>
                  <a:prstClr val="white"/>
                </a:solidFill>
              </a:endParaRPr>
            </a:p>
          </p:txBody>
        </p:sp>
        <p:sp>
          <p:nvSpPr>
            <p:cNvPr id="14" name="TextBox 13"/>
            <p:cNvSpPr txBox="1"/>
            <p:nvPr/>
          </p:nvSpPr>
          <p:spPr>
            <a:xfrm>
              <a:off x="634353" y="2817496"/>
              <a:ext cx="2054087" cy="394991"/>
            </a:xfrm>
            <a:prstGeom prst="rect">
              <a:avLst/>
            </a:prstGeom>
            <a:noFill/>
          </p:spPr>
          <p:txBody>
            <a:bodyPr wrap="square" rtlCol="0">
              <a:spAutoFit/>
            </a:bodyPr>
            <a:lstStyle/>
            <a:p>
              <a:pPr algn="ctr" defTabSz="457200"/>
              <a:r>
                <a:rPr lang="en-US" dirty="0">
                  <a:solidFill>
                    <a:prstClr val="white"/>
                  </a:solidFill>
                  <a:latin typeface="Avenir Heavy"/>
                  <a:cs typeface="Avenir Heavy"/>
                </a:rPr>
                <a:t>Secondary Growth Model</a:t>
              </a:r>
            </a:p>
          </p:txBody>
        </p:sp>
        <p:sp>
          <p:nvSpPr>
            <p:cNvPr id="15" name="TextBox 14"/>
            <p:cNvSpPr txBox="1"/>
            <p:nvPr/>
          </p:nvSpPr>
          <p:spPr>
            <a:xfrm>
              <a:off x="2831735" y="2805300"/>
              <a:ext cx="2100936" cy="394991"/>
            </a:xfrm>
            <a:prstGeom prst="rect">
              <a:avLst/>
            </a:prstGeom>
            <a:noFill/>
          </p:spPr>
          <p:txBody>
            <a:bodyPr wrap="square" rtlCol="0">
              <a:spAutoFit/>
            </a:bodyPr>
            <a:lstStyle/>
            <a:p>
              <a:pPr algn="ctr" defTabSz="457200"/>
              <a:r>
                <a:rPr lang="en-US" dirty="0">
                  <a:solidFill>
                    <a:prstClr val="white"/>
                  </a:solidFill>
                  <a:latin typeface="Avenir Heavy"/>
                  <a:cs typeface="Avenir Heavy"/>
                </a:rPr>
                <a:t>Leadership Development</a:t>
              </a:r>
            </a:p>
          </p:txBody>
        </p:sp>
        <p:sp>
          <p:nvSpPr>
            <p:cNvPr id="16" name="TextBox 15"/>
            <p:cNvSpPr txBox="1"/>
            <p:nvPr/>
          </p:nvSpPr>
          <p:spPr>
            <a:xfrm>
              <a:off x="5201790" y="2817496"/>
              <a:ext cx="1890604" cy="394991"/>
            </a:xfrm>
            <a:prstGeom prst="rect">
              <a:avLst/>
            </a:prstGeom>
            <a:noFill/>
          </p:spPr>
          <p:txBody>
            <a:bodyPr wrap="square" rtlCol="0">
              <a:spAutoFit/>
            </a:bodyPr>
            <a:lstStyle/>
            <a:p>
              <a:pPr algn="ctr" defTabSz="457200"/>
              <a:r>
                <a:rPr lang="en-US" dirty="0">
                  <a:solidFill>
                    <a:prstClr val="white"/>
                  </a:solidFill>
                  <a:latin typeface="Avenir Heavy"/>
                  <a:cs typeface="Avenir Heavy"/>
                </a:rPr>
                <a:t>Regional Networking</a:t>
              </a:r>
            </a:p>
          </p:txBody>
        </p:sp>
      </p:grpSp>
      <p:sp>
        <p:nvSpPr>
          <p:cNvPr id="20" name="Rectangle 19"/>
          <p:cNvSpPr/>
          <p:nvPr/>
        </p:nvSpPr>
        <p:spPr>
          <a:xfrm>
            <a:off x="1800013" y="202368"/>
            <a:ext cx="8681720" cy="1025578"/>
          </a:xfrm>
          <a:prstGeom prst="rect">
            <a:avLst/>
          </a:prstGeom>
          <a:solidFill>
            <a:schemeClr val="bg1"/>
          </a:solidFill>
          <a:ln w="28575" cmpd="sng">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pic>
        <p:nvPicPr>
          <p:cNvPr id="21" name="Picture 20" descr="CAN-logo_F copy.tif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2701" y="324393"/>
            <a:ext cx="1496410" cy="752153"/>
          </a:xfrm>
          <a:prstGeom prst="rect">
            <a:avLst/>
          </a:prstGeom>
        </p:spPr>
      </p:pic>
      <p:sp>
        <p:nvSpPr>
          <p:cNvPr id="22" name="Rectangle 21"/>
          <p:cNvSpPr/>
          <p:nvPr/>
        </p:nvSpPr>
        <p:spPr>
          <a:xfrm>
            <a:off x="4064001" y="658355"/>
            <a:ext cx="6137229" cy="338554"/>
          </a:xfrm>
          <a:prstGeom prst="rect">
            <a:avLst/>
          </a:prstGeom>
        </p:spPr>
        <p:txBody>
          <a:bodyPr wrap="square">
            <a:spAutoFit/>
          </a:bodyPr>
          <a:lstStyle/>
          <a:p>
            <a:pPr algn="r" defTabSz="457200"/>
            <a:r>
              <a:rPr lang="en-US" sz="1600" spc="-40" dirty="0">
                <a:solidFill>
                  <a:prstClr val="black"/>
                </a:solidFill>
                <a:latin typeface="Avenir Light"/>
                <a:cs typeface="Avenir Light"/>
              </a:rPr>
              <a:t>to Improve College and Career Readiness for Every Student</a:t>
            </a:r>
          </a:p>
        </p:txBody>
      </p:sp>
      <p:sp>
        <p:nvSpPr>
          <p:cNvPr id="23" name="Rectangle 22"/>
          <p:cNvSpPr/>
          <p:nvPr/>
        </p:nvSpPr>
        <p:spPr>
          <a:xfrm>
            <a:off x="3199981" y="371418"/>
            <a:ext cx="7008937" cy="430887"/>
          </a:xfrm>
          <a:prstGeom prst="rect">
            <a:avLst/>
          </a:prstGeom>
        </p:spPr>
        <p:txBody>
          <a:bodyPr wrap="square">
            <a:spAutoFit/>
          </a:bodyPr>
          <a:lstStyle/>
          <a:p>
            <a:pPr algn="r" defTabSz="457200"/>
            <a:r>
              <a:rPr lang="en-US" sz="2200" b="1" i="1" dirty="0">
                <a:solidFill>
                  <a:srgbClr val="4BACC6">
                    <a:lumMod val="75000"/>
                  </a:srgbClr>
                </a:solidFill>
                <a:latin typeface="Avenir Light"/>
                <a:cs typeface="Avenir Light"/>
              </a:rPr>
              <a:t>Providing Meaningful and Manageable Resources</a:t>
            </a:r>
            <a:endParaRPr lang="en-US" sz="2200" b="1" dirty="0">
              <a:solidFill>
                <a:srgbClr val="4BACC6">
                  <a:lumMod val="75000"/>
                </a:srgbClr>
              </a:solidFill>
              <a:latin typeface="Avenir Light"/>
              <a:cs typeface="Avenir Light"/>
            </a:endParaRPr>
          </a:p>
        </p:txBody>
      </p:sp>
      <p:sp>
        <p:nvSpPr>
          <p:cNvPr id="24" name="Rectangle 23"/>
          <p:cNvSpPr/>
          <p:nvPr/>
        </p:nvSpPr>
        <p:spPr>
          <a:xfrm>
            <a:off x="1527197" y="6340598"/>
            <a:ext cx="9140803" cy="512788"/>
          </a:xfrm>
          <a:prstGeom prst="rect">
            <a:avLst/>
          </a:prstGeom>
          <a:solidFill>
            <a:schemeClr val="accent5"/>
          </a:solidFill>
          <a:ln w="28575" cmpd="sng">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25" name="TextBox 24"/>
          <p:cNvSpPr txBox="1"/>
          <p:nvPr/>
        </p:nvSpPr>
        <p:spPr>
          <a:xfrm>
            <a:off x="1524000" y="6415960"/>
            <a:ext cx="9144000" cy="400110"/>
          </a:xfrm>
          <a:prstGeom prst="rect">
            <a:avLst/>
          </a:prstGeom>
          <a:noFill/>
        </p:spPr>
        <p:txBody>
          <a:bodyPr wrap="square" rtlCol="0">
            <a:spAutoFit/>
          </a:bodyPr>
          <a:lstStyle/>
          <a:p>
            <a:pPr algn="ctr" defTabSz="457200"/>
            <a:r>
              <a:rPr lang="en-US" sz="2000" dirty="0" err="1">
                <a:solidFill>
                  <a:prstClr val="white"/>
                </a:solidFill>
                <a:latin typeface="Avenir Heavy"/>
                <a:cs typeface="Avenir Heavy"/>
              </a:rPr>
              <a:t>collaborative@collegeacceleration.com</a:t>
            </a:r>
            <a:endParaRPr lang="en-US" sz="2000" dirty="0">
              <a:solidFill>
                <a:prstClr val="white"/>
              </a:solidFill>
              <a:latin typeface="Avenir Heavy"/>
              <a:cs typeface="Avenir Heavy"/>
            </a:endParaRPr>
          </a:p>
        </p:txBody>
      </p:sp>
    </p:spTree>
    <p:extLst>
      <p:ext uri="{BB962C8B-B14F-4D97-AF65-F5344CB8AC3E}">
        <p14:creationId xmlns:p14="http://schemas.microsoft.com/office/powerpoint/2010/main" val="274579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357" y="773723"/>
            <a:ext cx="10058400" cy="994763"/>
          </a:xfrm>
        </p:spPr>
        <p:txBody>
          <a:bodyPr>
            <a:noAutofit/>
          </a:bodyPr>
          <a:lstStyle/>
          <a:p>
            <a:pPr lvl="0"/>
            <a:r>
              <a:rPr lang="en-US" altLang="en-US" sz="3600" dirty="0" smtClean="0">
                <a:solidFill>
                  <a:schemeClr val="tx1"/>
                </a:solidFill>
                <a:latin typeface="Calibri" pitchFamily="34" charset="0"/>
                <a:ea typeface="Calibri" pitchFamily="34" charset="0"/>
                <a:cs typeface="Times New Roman" pitchFamily="18" charset="0"/>
              </a:rPr>
              <a:t/>
            </a:r>
            <a:br>
              <a:rPr lang="en-US" altLang="en-US" sz="3600" dirty="0" smtClean="0">
                <a:solidFill>
                  <a:schemeClr val="tx1"/>
                </a:solidFill>
                <a:latin typeface="Calibri" pitchFamily="34" charset="0"/>
                <a:ea typeface="Calibri" pitchFamily="34" charset="0"/>
                <a:cs typeface="Times New Roman" pitchFamily="18" charset="0"/>
              </a:rPr>
            </a:br>
            <a:r>
              <a:rPr lang="en-US" altLang="en-US" sz="3600" dirty="0">
                <a:solidFill>
                  <a:schemeClr val="tx1"/>
                </a:solidFill>
                <a:latin typeface="Calibri" pitchFamily="34" charset="0"/>
                <a:ea typeface="Calibri" pitchFamily="34" charset="0"/>
                <a:cs typeface="Times New Roman" pitchFamily="18" charset="0"/>
              </a:rPr>
              <a:t/>
            </a:r>
            <a:br>
              <a:rPr lang="en-US" altLang="en-US" sz="3600" dirty="0">
                <a:solidFill>
                  <a:schemeClr val="tx1"/>
                </a:solidFill>
                <a:latin typeface="Calibri" pitchFamily="34" charset="0"/>
                <a:ea typeface="Calibri" pitchFamily="34" charset="0"/>
                <a:cs typeface="Times New Roman" pitchFamily="18" charset="0"/>
              </a:rPr>
            </a:br>
            <a:r>
              <a:rPr lang="en-US" altLang="en-US" sz="3600" dirty="0" smtClean="0">
                <a:solidFill>
                  <a:schemeClr val="tx1"/>
                </a:solidFill>
                <a:latin typeface="Calibri" pitchFamily="34" charset="0"/>
                <a:ea typeface="Calibri" pitchFamily="34" charset="0"/>
                <a:cs typeface="Times New Roman" pitchFamily="18" charset="0"/>
              </a:rPr>
              <a:t/>
            </a:r>
            <a:br>
              <a:rPr lang="en-US" altLang="en-US" sz="3600" dirty="0" smtClean="0">
                <a:solidFill>
                  <a:schemeClr val="tx1"/>
                </a:solidFill>
                <a:latin typeface="Calibri" pitchFamily="34" charset="0"/>
                <a:ea typeface="Calibri" pitchFamily="34" charset="0"/>
                <a:cs typeface="Times New Roman" pitchFamily="18" charset="0"/>
              </a:rPr>
            </a:br>
            <a:r>
              <a:rPr lang="en-US" altLang="en-US" sz="3600" dirty="0">
                <a:solidFill>
                  <a:schemeClr val="tx1"/>
                </a:solidFill>
                <a:latin typeface="Calibri" pitchFamily="34" charset="0"/>
                <a:ea typeface="Calibri" pitchFamily="34" charset="0"/>
                <a:cs typeface="Times New Roman" pitchFamily="18" charset="0"/>
              </a:rPr>
              <a:t/>
            </a:r>
            <a:br>
              <a:rPr lang="en-US" altLang="en-US" sz="3600" dirty="0">
                <a:solidFill>
                  <a:schemeClr val="tx1"/>
                </a:solidFill>
                <a:latin typeface="Calibri" pitchFamily="34" charset="0"/>
                <a:ea typeface="Calibri" pitchFamily="34" charset="0"/>
                <a:cs typeface="Times New Roman" pitchFamily="18" charset="0"/>
              </a:rPr>
            </a:br>
            <a:r>
              <a:rPr lang="en-US" altLang="en-US" sz="3600" dirty="0" smtClean="0">
                <a:solidFill>
                  <a:schemeClr val="tx1"/>
                </a:solidFill>
                <a:latin typeface="Calibri" pitchFamily="34" charset="0"/>
                <a:ea typeface="Calibri" pitchFamily="34" charset="0"/>
                <a:cs typeface="Times New Roman" pitchFamily="18" charset="0"/>
              </a:rPr>
              <a:t/>
            </a:r>
            <a:br>
              <a:rPr lang="en-US" altLang="en-US" sz="3600" dirty="0" smtClean="0">
                <a:solidFill>
                  <a:schemeClr val="tx1"/>
                </a:solidFill>
                <a:latin typeface="Calibri" pitchFamily="34" charset="0"/>
                <a:ea typeface="Calibri" pitchFamily="34" charset="0"/>
                <a:cs typeface="Times New Roman" pitchFamily="18" charset="0"/>
              </a:rPr>
            </a:br>
            <a:r>
              <a:rPr lang="en-US" altLang="en-US" sz="3600" dirty="0" smtClean="0">
                <a:solidFill>
                  <a:schemeClr val="tx1"/>
                </a:solidFill>
                <a:latin typeface="Calibri" pitchFamily="34" charset="0"/>
                <a:ea typeface="Calibri" pitchFamily="34" charset="0"/>
                <a:cs typeface="Times New Roman" pitchFamily="18" charset="0"/>
              </a:rPr>
              <a:t>	</a:t>
            </a:r>
            <a:r>
              <a:rPr lang="en-US" altLang="en-US" sz="3600" dirty="0" smtClean="0">
                <a:solidFill>
                  <a:schemeClr val="tx1"/>
                </a:solidFill>
                <a:latin typeface="Arial" pitchFamily="34" charset="0"/>
                <a:cs typeface="Arial" pitchFamily="34" charset="0"/>
              </a:rPr>
              <a:t/>
            </a:r>
            <a:br>
              <a:rPr lang="en-US" altLang="en-US" sz="3600" dirty="0" smtClean="0">
                <a:solidFill>
                  <a:schemeClr val="tx1"/>
                </a:solidFill>
                <a:latin typeface="Arial" pitchFamily="34" charset="0"/>
                <a:cs typeface="Arial" pitchFamily="34" charset="0"/>
              </a:rPr>
            </a:br>
            <a:endParaRPr lang="en-US" sz="3600" dirty="0"/>
          </a:p>
        </p:txBody>
      </p:sp>
      <p:sp>
        <p:nvSpPr>
          <p:cNvPr id="3" name="Content Placeholder 2"/>
          <p:cNvSpPr>
            <a:spLocks noGrp="1"/>
          </p:cNvSpPr>
          <p:nvPr>
            <p:ph idx="1"/>
          </p:nvPr>
        </p:nvSpPr>
        <p:spPr>
          <a:xfrm>
            <a:off x="1073833" y="1219200"/>
            <a:ext cx="8738382" cy="4321648"/>
          </a:xfrm>
        </p:spPr>
        <p:txBody>
          <a:bodyPr>
            <a:normAutofit/>
          </a:bodyPr>
          <a:lstStyle/>
          <a:p>
            <a:r>
              <a:rPr lang="en-US" sz="3600" dirty="0" smtClean="0"/>
              <a:t>Secondary Principals’ Meeting Interest</a:t>
            </a:r>
            <a:endParaRPr lang="en-US" sz="3600" dirty="0"/>
          </a:p>
        </p:txBody>
      </p:sp>
      <p:sp>
        <p:nvSpPr>
          <p:cNvPr id="5" name="Rectangle 4"/>
          <p:cNvSpPr/>
          <p:nvPr/>
        </p:nvSpPr>
        <p:spPr>
          <a:xfrm>
            <a:off x="1031630" y="1951003"/>
            <a:ext cx="9906000" cy="4401205"/>
          </a:xfrm>
          <a:prstGeom prst="rect">
            <a:avLst/>
          </a:prstGeom>
        </p:spPr>
        <p:txBody>
          <a:bodyPr wrap="square">
            <a:spAutoFit/>
          </a:bodyPr>
          <a:lstStyle/>
          <a:p>
            <a:pPr marL="457200" lvl="0" indent="-457200">
              <a:buFont typeface="Wingdings" panose="05000000000000000000" pitchFamily="2" charset="2"/>
              <a:buChar char="Ø"/>
            </a:pPr>
            <a:r>
              <a:rPr lang="en-US" sz="2800" dirty="0" err="1" smtClean="0"/>
              <a:t>Kenowa</a:t>
            </a:r>
            <a:endParaRPr lang="en-US" sz="2800" dirty="0" smtClean="0"/>
          </a:p>
          <a:p>
            <a:pPr marL="457200" lvl="0" indent="-457200">
              <a:buFont typeface="Wingdings" panose="05000000000000000000" pitchFamily="2" charset="2"/>
              <a:buChar char="Ø"/>
            </a:pPr>
            <a:r>
              <a:rPr lang="en-US" sz="2800" dirty="0" smtClean="0"/>
              <a:t>Lowell</a:t>
            </a:r>
          </a:p>
          <a:p>
            <a:pPr marL="457200" lvl="0" indent="-457200">
              <a:buFont typeface="Wingdings" panose="05000000000000000000" pitchFamily="2" charset="2"/>
              <a:buChar char="Ø"/>
            </a:pPr>
            <a:r>
              <a:rPr lang="en-US" sz="2800" dirty="0" smtClean="0"/>
              <a:t>TK</a:t>
            </a:r>
          </a:p>
          <a:p>
            <a:pPr marL="457200" lvl="0" indent="-457200">
              <a:buFont typeface="Wingdings" panose="05000000000000000000" pitchFamily="2" charset="2"/>
              <a:buChar char="Ø"/>
            </a:pPr>
            <a:r>
              <a:rPr lang="en-US" sz="2800" dirty="0" smtClean="0"/>
              <a:t>Forest Hills</a:t>
            </a:r>
          </a:p>
          <a:p>
            <a:pPr marL="457200" lvl="0" indent="-457200">
              <a:buFont typeface="Wingdings" panose="05000000000000000000" pitchFamily="2" charset="2"/>
              <a:buChar char="Ø"/>
            </a:pPr>
            <a:r>
              <a:rPr lang="en-US" sz="2800" dirty="0" smtClean="0"/>
              <a:t>GRPS </a:t>
            </a:r>
            <a:r>
              <a:rPr lang="en-US" sz="2800" dirty="0"/>
              <a:t>(</a:t>
            </a:r>
            <a:r>
              <a:rPr lang="en-US" sz="2800" dirty="0" smtClean="0"/>
              <a:t>Carl)</a:t>
            </a:r>
          </a:p>
          <a:p>
            <a:pPr marL="457200" lvl="0" indent="-457200">
              <a:buFont typeface="Wingdings" panose="05000000000000000000" pitchFamily="2" charset="2"/>
              <a:buChar char="Ø"/>
            </a:pPr>
            <a:r>
              <a:rPr lang="en-US" sz="2800" dirty="0" smtClean="0"/>
              <a:t>Byron Center</a:t>
            </a:r>
          </a:p>
          <a:p>
            <a:pPr marL="457200" lvl="0" indent="-457200">
              <a:buFont typeface="Wingdings" panose="05000000000000000000" pitchFamily="2" charset="2"/>
              <a:buChar char="Ø"/>
            </a:pPr>
            <a:r>
              <a:rPr lang="en-US" sz="2800" dirty="0" smtClean="0"/>
              <a:t>Comstock Park</a:t>
            </a:r>
          </a:p>
          <a:p>
            <a:pPr marL="457200" lvl="0" indent="-457200">
              <a:buFont typeface="Wingdings" panose="05000000000000000000" pitchFamily="2" charset="2"/>
              <a:buChar char="Ø"/>
            </a:pPr>
            <a:r>
              <a:rPr lang="en-US" sz="2800" dirty="0" smtClean="0"/>
              <a:t>Northview</a:t>
            </a:r>
          </a:p>
          <a:p>
            <a:pPr marL="457200" lvl="0" indent="-457200">
              <a:buFont typeface="Wingdings" panose="05000000000000000000" pitchFamily="2" charset="2"/>
              <a:buChar char="Ø"/>
            </a:pPr>
            <a:r>
              <a:rPr lang="en-US" sz="2800" dirty="0" smtClean="0"/>
              <a:t>Rockford</a:t>
            </a:r>
          </a:p>
          <a:p>
            <a:pPr marL="457200" lvl="0" indent="-457200">
              <a:buFont typeface="Wingdings" panose="05000000000000000000" pitchFamily="2" charset="2"/>
              <a:buChar char="Ø"/>
            </a:pPr>
            <a:r>
              <a:rPr lang="en-US" sz="2800" dirty="0" smtClean="0"/>
              <a:t>Caledonia</a:t>
            </a:r>
            <a:endParaRPr lang="en-US" sz="2800" dirty="0"/>
          </a:p>
        </p:txBody>
      </p:sp>
    </p:spTree>
    <p:extLst>
      <p:ext uri="{BB962C8B-B14F-4D97-AF65-F5344CB8AC3E}">
        <p14:creationId xmlns:p14="http://schemas.microsoft.com/office/powerpoint/2010/main" val="426810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118437"/>
            <a:ext cx="10058400" cy="1450757"/>
          </a:xfrm>
        </p:spPr>
        <p:txBody>
          <a:bodyPr/>
          <a:lstStyle/>
          <a:p>
            <a:r>
              <a:rPr lang="en-US" dirty="0" smtClean="0"/>
              <a:t>ISD Level Pricing</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7477" y="1571259"/>
            <a:ext cx="9835661" cy="4442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98495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357" y="773723"/>
            <a:ext cx="10058400" cy="994763"/>
          </a:xfrm>
        </p:spPr>
        <p:txBody>
          <a:bodyPr>
            <a:noAutofit/>
          </a:bodyPr>
          <a:lstStyle/>
          <a:p>
            <a:pPr lvl="0"/>
            <a:r>
              <a:rPr lang="en-US" altLang="en-US" sz="3600" dirty="0" smtClean="0">
                <a:solidFill>
                  <a:schemeClr val="tx1"/>
                </a:solidFill>
                <a:latin typeface="Calibri" pitchFamily="34" charset="0"/>
                <a:ea typeface="Calibri" pitchFamily="34" charset="0"/>
                <a:cs typeface="Times New Roman" pitchFamily="18" charset="0"/>
              </a:rPr>
              <a:t/>
            </a:r>
            <a:br>
              <a:rPr lang="en-US" altLang="en-US" sz="3600" dirty="0" smtClean="0">
                <a:solidFill>
                  <a:schemeClr val="tx1"/>
                </a:solidFill>
                <a:latin typeface="Calibri" pitchFamily="34" charset="0"/>
                <a:ea typeface="Calibri" pitchFamily="34" charset="0"/>
                <a:cs typeface="Times New Roman" pitchFamily="18" charset="0"/>
              </a:rPr>
            </a:br>
            <a:r>
              <a:rPr lang="en-US" altLang="en-US" sz="3600" dirty="0">
                <a:solidFill>
                  <a:schemeClr val="tx1"/>
                </a:solidFill>
                <a:latin typeface="Calibri" pitchFamily="34" charset="0"/>
                <a:ea typeface="Calibri" pitchFamily="34" charset="0"/>
                <a:cs typeface="Times New Roman" pitchFamily="18" charset="0"/>
              </a:rPr>
              <a:t/>
            </a:r>
            <a:br>
              <a:rPr lang="en-US" altLang="en-US" sz="3600" dirty="0">
                <a:solidFill>
                  <a:schemeClr val="tx1"/>
                </a:solidFill>
                <a:latin typeface="Calibri" pitchFamily="34" charset="0"/>
                <a:ea typeface="Calibri" pitchFamily="34" charset="0"/>
                <a:cs typeface="Times New Roman" pitchFamily="18" charset="0"/>
              </a:rPr>
            </a:br>
            <a:r>
              <a:rPr lang="en-US" altLang="en-US" sz="3600" dirty="0" smtClean="0">
                <a:solidFill>
                  <a:schemeClr val="tx1"/>
                </a:solidFill>
                <a:latin typeface="Calibri" pitchFamily="34" charset="0"/>
                <a:ea typeface="Calibri" pitchFamily="34" charset="0"/>
                <a:cs typeface="Times New Roman" pitchFamily="18" charset="0"/>
              </a:rPr>
              <a:t/>
            </a:r>
            <a:br>
              <a:rPr lang="en-US" altLang="en-US" sz="3600" dirty="0" smtClean="0">
                <a:solidFill>
                  <a:schemeClr val="tx1"/>
                </a:solidFill>
                <a:latin typeface="Calibri" pitchFamily="34" charset="0"/>
                <a:ea typeface="Calibri" pitchFamily="34" charset="0"/>
                <a:cs typeface="Times New Roman" pitchFamily="18" charset="0"/>
              </a:rPr>
            </a:br>
            <a:r>
              <a:rPr lang="en-US" altLang="en-US" sz="3600" dirty="0">
                <a:solidFill>
                  <a:schemeClr val="tx1"/>
                </a:solidFill>
                <a:latin typeface="Calibri" pitchFamily="34" charset="0"/>
                <a:ea typeface="Calibri" pitchFamily="34" charset="0"/>
                <a:cs typeface="Times New Roman" pitchFamily="18" charset="0"/>
              </a:rPr>
              <a:t/>
            </a:r>
            <a:br>
              <a:rPr lang="en-US" altLang="en-US" sz="3600" dirty="0">
                <a:solidFill>
                  <a:schemeClr val="tx1"/>
                </a:solidFill>
                <a:latin typeface="Calibri" pitchFamily="34" charset="0"/>
                <a:ea typeface="Calibri" pitchFamily="34" charset="0"/>
                <a:cs typeface="Times New Roman" pitchFamily="18" charset="0"/>
              </a:rPr>
            </a:br>
            <a:r>
              <a:rPr lang="en-US" altLang="en-US" sz="3600" dirty="0" smtClean="0">
                <a:solidFill>
                  <a:schemeClr val="tx1"/>
                </a:solidFill>
                <a:latin typeface="Calibri" pitchFamily="34" charset="0"/>
                <a:ea typeface="Calibri" pitchFamily="34" charset="0"/>
                <a:cs typeface="Times New Roman" pitchFamily="18" charset="0"/>
              </a:rPr>
              <a:t/>
            </a:r>
            <a:br>
              <a:rPr lang="en-US" altLang="en-US" sz="3600" dirty="0" smtClean="0">
                <a:solidFill>
                  <a:schemeClr val="tx1"/>
                </a:solidFill>
                <a:latin typeface="Calibri" pitchFamily="34" charset="0"/>
                <a:ea typeface="Calibri" pitchFamily="34" charset="0"/>
                <a:cs typeface="Times New Roman" pitchFamily="18" charset="0"/>
              </a:rPr>
            </a:br>
            <a:r>
              <a:rPr lang="en-US" altLang="en-US" sz="3600" dirty="0" smtClean="0">
                <a:solidFill>
                  <a:schemeClr val="tx1"/>
                </a:solidFill>
                <a:latin typeface="Calibri" pitchFamily="34" charset="0"/>
                <a:ea typeface="Calibri" pitchFamily="34" charset="0"/>
                <a:cs typeface="Times New Roman" pitchFamily="18" charset="0"/>
              </a:rPr>
              <a:t>	</a:t>
            </a:r>
            <a:r>
              <a:rPr lang="en-US" altLang="en-US" sz="3600" dirty="0" smtClean="0">
                <a:solidFill>
                  <a:schemeClr val="tx1"/>
                </a:solidFill>
                <a:latin typeface="Arial" pitchFamily="34" charset="0"/>
                <a:cs typeface="Arial" pitchFamily="34" charset="0"/>
              </a:rPr>
              <a:t/>
            </a:r>
            <a:br>
              <a:rPr lang="en-US" altLang="en-US" sz="3600" dirty="0" smtClean="0">
                <a:solidFill>
                  <a:schemeClr val="tx1"/>
                </a:solidFill>
                <a:latin typeface="Arial" pitchFamily="34" charset="0"/>
                <a:cs typeface="Arial" pitchFamily="34" charset="0"/>
              </a:rPr>
            </a:br>
            <a:endParaRPr lang="en-US" sz="3600" dirty="0"/>
          </a:p>
        </p:txBody>
      </p:sp>
      <p:sp>
        <p:nvSpPr>
          <p:cNvPr id="3" name="Content Placeholder 2"/>
          <p:cNvSpPr>
            <a:spLocks noGrp="1"/>
          </p:cNvSpPr>
          <p:nvPr>
            <p:ph idx="1"/>
          </p:nvPr>
        </p:nvSpPr>
        <p:spPr>
          <a:xfrm>
            <a:off x="1073833" y="1219200"/>
            <a:ext cx="8738382" cy="4321648"/>
          </a:xfrm>
        </p:spPr>
        <p:txBody>
          <a:bodyPr>
            <a:normAutofit/>
          </a:bodyPr>
          <a:lstStyle/>
          <a:p>
            <a:r>
              <a:rPr lang="en-US" sz="3600" dirty="0"/>
              <a:t>Key Dates</a:t>
            </a:r>
          </a:p>
        </p:txBody>
      </p:sp>
      <p:sp>
        <p:nvSpPr>
          <p:cNvPr id="5" name="Rectangle 4"/>
          <p:cNvSpPr/>
          <p:nvPr/>
        </p:nvSpPr>
        <p:spPr>
          <a:xfrm>
            <a:off x="1031630" y="1951003"/>
            <a:ext cx="9906000" cy="4401205"/>
          </a:xfrm>
          <a:prstGeom prst="rect">
            <a:avLst/>
          </a:prstGeom>
        </p:spPr>
        <p:txBody>
          <a:bodyPr wrap="square">
            <a:spAutoFit/>
          </a:bodyPr>
          <a:lstStyle/>
          <a:p>
            <a:pPr lvl="0"/>
            <a:r>
              <a:rPr lang="en-US" sz="2800" b="1" dirty="0" smtClean="0"/>
              <a:t>June </a:t>
            </a:r>
            <a:r>
              <a:rPr lang="en-US" sz="2800" b="1" dirty="0"/>
              <a:t>2015</a:t>
            </a:r>
            <a:r>
              <a:rPr lang="en-US" sz="2800" dirty="0"/>
              <a:t>: Free, personalized SAT practice from Khan Academy available</a:t>
            </a:r>
          </a:p>
          <a:p>
            <a:pPr lvl="0"/>
            <a:r>
              <a:rPr lang="en-US" sz="2800" b="1" dirty="0"/>
              <a:t>Fall 2015</a:t>
            </a:r>
            <a:r>
              <a:rPr lang="en-US" sz="2800" dirty="0"/>
              <a:t>: New professional development available for administrators, teachers, and postsecondary enrollment professionals</a:t>
            </a:r>
          </a:p>
          <a:p>
            <a:pPr lvl="0"/>
            <a:r>
              <a:rPr lang="en-US" sz="2800" b="1" dirty="0"/>
              <a:t>October 2015</a:t>
            </a:r>
            <a:r>
              <a:rPr lang="en-US" sz="2800" dirty="0"/>
              <a:t>: First administration of the redesigned PSAT/NMSQT —</a:t>
            </a:r>
            <a:r>
              <a:rPr lang="en-US" sz="2800" i="1" dirty="0"/>
              <a:t>Wednesday, Oct. 14</a:t>
            </a:r>
            <a:r>
              <a:rPr lang="en-US" sz="2800" dirty="0"/>
              <a:t> (recommended); </a:t>
            </a:r>
            <a:r>
              <a:rPr lang="en-US" sz="2800" i="1" dirty="0"/>
              <a:t>Wednesday, Oct. 28</a:t>
            </a:r>
            <a:r>
              <a:rPr lang="en-US" sz="2800" dirty="0"/>
              <a:t> (alternate)</a:t>
            </a:r>
          </a:p>
          <a:p>
            <a:pPr lvl="0"/>
            <a:r>
              <a:rPr lang="en-US" sz="2800" b="1" dirty="0"/>
              <a:t>Spring 2016</a:t>
            </a:r>
            <a:r>
              <a:rPr lang="en-US" sz="2800" dirty="0"/>
              <a:t>: Michigan transitions to the SAT as the Michigan Merit Examination’s college entrance exam</a:t>
            </a:r>
          </a:p>
        </p:txBody>
      </p:sp>
    </p:spTree>
    <p:extLst>
      <p:ext uri="{BB962C8B-B14F-4D97-AF65-F5344CB8AC3E}">
        <p14:creationId xmlns:p14="http://schemas.microsoft.com/office/powerpoint/2010/main" val="4086627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M-STEP INFORMATION</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Ø"/>
            </a:pPr>
            <a:r>
              <a:rPr lang="en-US" sz="2400" dirty="0" smtClean="0"/>
              <a:t>MDE – Deputy Superintendent - </a:t>
            </a:r>
            <a:r>
              <a:rPr lang="en-US" sz="2400" dirty="0" err="1" smtClean="0"/>
              <a:t>Venessa</a:t>
            </a:r>
            <a:r>
              <a:rPr lang="en-US" sz="2400" dirty="0" smtClean="0"/>
              <a:t> </a:t>
            </a:r>
            <a:r>
              <a:rPr lang="en-US" sz="2400" dirty="0"/>
              <a:t>Keesler - </a:t>
            </a:r>
            <a:r>
              <a:rPr lang="en-US" sz="2400" dirty="0" smtClean="0"/>
              <a:t>M-STEP Update – February 9</a:t>
            </a:r>
            <a:endParaRPr lang="en-US" sz="2400" dirty="0"/>
          </a:p>
          <a:p>
            <a:pPr>
              <a:buFont typeface="Wingdings" pitchFamily="2" charset="2"/>
              <a:buChar char="Ø"/>
            </a:pPr>
            <a:r>
              <a:rPr lang="en-US" sz="2400" dirty="0" smtClean="0"/>
              <a:t>M-STEP </a:t>
            </a:r>
            <a:r>
              <a:rPr lang="en-US" sz="2400" dirty="0"/>
              <a:t>all day webinar that was canceled because of snow day, is rescheduled for Feb. </a:t>
            </a:r>
            <a:r>
              <a:rPr lang="en-US" sz="2400" dirty="0" smtClean="0"/>
              <a:t>18 EGR </a:t>
            </a:r>
            <a:r>
              <a:rPr lang="en-US" sz="2400" dirty="0"/>
              <a:t>is </a:t>
            </a:r>
            <a:r>
              <a:rPr lang="en-US" sz="2400" dirty="0" smtClean="0"/>
              <a:t>hosting (TRIG workshops throughout the state and recorded)</a:t>
            </a:r>
            <a:endParaRPr lang="en-US" sz="2400" dirty="0"/>
          </a:p>
          <a:p>
            <a:pPr>
              <a:buFont typeface="Wingdings" pitchFamily="2" charset="2"/>
              <a:buChar char="Ø"/>
            </a:pPr>
            <a:r>
              <a:rPr lang="en-US" sz="2400" dirty="0"/>
              <a:t>Sharing </a:t>
            </a:r>
            <a:r>
              <a:rPr lang="en-US" sz="2400" dirty="0" smtClean="0"/>
              <a:t>with KLC and principals short videos </a:t>
            </a:r>
            <a:r>
              <a:rPr lang="en-US" sz="2400" dirty="0"/>
              <a:t>and staff meeting </a:t>
            </a:r>
            <a:r>
              <a:rPr lang="en-US" sz="2400" dirty="0" smtClean="0"/>
              <a:t>suggestions and agendas </a:t>
            </a:r>
            <a:r>
              <a:rPr lang="en-US" sz="2400" dirty="0"/>
              <a:t>for </a:t>
            </a:r>
            <a:r>
              <a:rPr lang="en-US" sz="2400" dirty="0" err="1"/>
              <a:t>pd</a:t>
            </a:r>
            <a:r>
              <a:rPr lang="en-US" sz="2400" dirty="0"/>
              <a:t> on M-STEP </a:t>
            </a:r>
            <a:r>
              <a:rPr lang="en-US" sz="2400" dirty="0" smtClean="0"/>
              <a:t>changes</a:t>
            </a:r>
          </a:p>
          <a:p>
            <a:pPr>
              <a:buFont typeface="Wingdings" pitchFamily="2" charset="2"/>
              <a:buChar char="Ø"/>
            </a:pPr>
            <a:r>
              <a:rPr lang="en-US" sz="2400" dirty="0" smtClean="0"/>
              <a:t>Updated Special Education Directors </a:t>
            </a:r>
          </a:p>
          <a:p>
            <a:pPr>
              <a:buFont typeface="Wingdings" pitchFamily="2" charset="2"/>
              <a:buChar char="Ø"/>
            </a:pPr>
            <a:r>
              <a:rPr lang="en-US" sz="2400" dirty="0" smtClean="0"/>
              <a:t>Elementary Principal Meeting focus</a:t>
            </a:r>
          </a:p>
          <a:p>
            <a:pPr>
              <a:buFont typeface="Wingdings" pitchFamily="2" charset="2"/>
              <a:buChar char="Ø"/>
            </a:pPr>
            <a:r>
              <a:rPr lang="en-US" sz="2400" dirty="0" smtClean="0"/>
              <a:t>Secondary Principal Meeting sharing and feedback</a:t>
            </a:r>
          </a:p>
          <a:p>
            <a:pPr>
              <a:buFont typeface="Wingdings" pitchFamily="2" charset="2"/>
              <a:buChar char="Ø"/>
            </a:pPr>
            <a:r>
              <a:rPr lang="en-US" dirty="0" smtClean="0"/>
              <a:t>M-STEP </a:t>
            </a:r>
            <a:r>
              <a:rPr lang="en-US" u="sng" dirty="0" smtClean="0">
                <a:hlinkClick r:id="rId2"/>
              </a:rPr>
              <a:t>survey</a:t>
            </a:r>
            <a:r>
              <a:rPr lang="en-US" dirty="0" smtClean="0">
                <a:hlinkClick r:id="rId2"/>
              </a:rPr>
              <a:t> </a:t>
            </a:r>
            <a:r>
              <a:rPr lang="en-US" dirty="0" smtClean="0"/>
              <a:t>    </a:t>
            </a:r>
            <a:r>
              <a:rPr lang="en-US" u="sng" dirty="0">
                <a:hlinkClick r:id="rId2"/>
              </a:rPr>
              <a:t>http://</a:t>
            </a:r>
            <a:r>
              <a:rPr lang="en-US" u="sng" dirty="0" smtClean="0">
                <a:hlinkClick r:id="rId2"/>
              </a:rPr>
              <a:t>goo.gl/forms/cmpmywkwBG</a:t>
            </a:r>
            <a:endParaRPr lang="en-US" dirty="0" smtClean="0"/>
          </a:p>
          <a:p>
            <a:pPr>
              <a:buFont typeface="Wingdings" pitchFamily="2" charset="2"/>
              <a:buChar char="Ø"/>
            </a:pPr>
            <a:r>
              <a:rPr lang="en-US" dirty="0" smtClean="0"/>
              <a:t>View </a:t>
            </a:r>
            <a:r>
              <a:rPr lang="en-US" dirty="0"/>
              <a:t>the </a:t>
            </a:r>
            <a:r>
              <a:rPr lang="en-US" u="sng" dirty="0">
                <a:hlinkClick r:id="rId3"/>
              </a:rPr>
              <a:t>responses</a:t>
            </a:r>
            <a:endParaRPr lang="en-US" dirty="0"/>
          </a:p>
          <a:p>
            <a:pPr>
              <a:buFont typeface="Wingdings" pitchFamily="2" charset="2"/>
              <a:buChar char="Ø"/>
            </a:pPr>
            <a:endParaRPr lang="en-US" dirty="0"/>
          </a:p>
          <a:p>
            <a:pPr lvl="1">
              <a:buFont typeface="Wingdings" pitchFamily="2" charset="2"/>
              <a:buChar char="Ø"/>
            </a:pPr>
            <a:endParaRPr lang="en-US" dirty="0"/>
          </a:p>
          <a:p>
            <a:pPr marL="201168" lvl="1" indent="0">
              <a:buNone/>
            </a:pPr>
            <a:endParaRPr lang="en-US" dirty="0" smtClean="0"/>
          </a:p>
        </p:txBody>
      </p:sp>
    </p:spTree>
    <p:extLst>
      <p:ext uri="{BB962C8B-B14F-4D97-AF65-F5344CB8AC3E}">
        <p14:creationId xmlns:p14="http://schemas.microsoft.com/office/powerpoint/2010/main" val="8626866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357" y="773723"/>
            <a:ext cx="10058400" cy="926123"/>
          </a:xfrm>
        </p:spPr>
        <p:txBody>
          <a:bodyPr>
            <a:noAutofit/>
          </a:bodyPr>
          <a:lstStyle/>
          <a:p>
            <a:pPr lvl="0"/>
            <a:r>
              <a:rPr lang="en-US" altLang="en-US" sz="3600" dirty="0" smtClean="0">
                <a:solidFill>
                  <a:schemeClr val="tx1"/>
                </a:solidFill>
                <a:latin typeface="Calibri" pitchFamily="34" charset="0"/>
                <a:ea typeface="Calibri" pitchFamily="34" charset="0"/>
                <a:cs typeface="Times New Roman" pitchFamily="18" charset="0"/>
              </a:rPr>
              <a:t/>
            </a:r>
            <a:br>
              <a:rPr lang="en-US" altLang="en-US" sz="3600" dirty="0" smtClean="0">
                <a:solidFill>
                  <a:schemeClr val="tx1"/>
                </a:solidFill>
                <a:latin typeface="Calibri" pitchFamily="34" charset="0"/>
                <a:ea typeface="Calibri" pitchFamily="34" charset="0"/>
                <a:cs typeface="Times New Roman" pitchFamily="18" charset="0"/>
              </a:rPr>
            </a:br>
            <a:r>
              <a:rPr lang="en-US" altLang="en-US" sz="3600" dirty="0">
                <a:solidFill>
                  <a:schemeClr val="tx1"/>
                </a:solidFill>
                <a:latin typeface="Calibri" pitchFamily="34" charset="0"/>
                <a:ea typeface="Calibri" pitchFamily="34" charset="0"/>
                <a:cs typeface="Times New Roman" pitchFamily="18" charset="0"/>
              </a:rPr>
              <a:t/>
            </a:r>
            <a:br>
              <a:rPr lang="en-US" altLang="en-US" sz="3600" dirty="0">
                <a:solidFill>
                  <a:schemeClr val="tx1"/>
                </a:solidFill>
                <a:latin typeface="Calibri" pitchFamily="34" charset="0"/>
                <a:ea typeface="Calibri" pitchFamily="34" charset="0"/>
                <a:cs typeface="Times New Roman" pitchFamily="18" charset="0"/>
              </a:rPr>
            </a:br>
            <a:r>
              <a:rPr lang="en-US" altLang="en-US" sz="3600" dirty="0" smtClean="0">
                <a:solidFill>
                  <a:schemeClr val="tx1"/>
                </a:solidFill>
                <a:latin typeface="Calibri" pitchFamily="34" charset="0"/>
                <a:ea typeface="Calibri" pitchFamily="34" charset="0"/>
                <a:cs typeface="Times New Roman" pitchFamily="18" charset="0"/>
              </a:rPr>
              <a:t/>
            </a:r>
            <a:br>
              <a:rPr lang="en-US" altLang="en-US" sz="3600" dirty="0" smtClean="0">
                <a:solidFill>
                  <a:schemeClr val="tx1"/>
                </a:solidFill>
                <a:latin typeface="Calibri" pitchFamily="34" charset="0"/>
                <a:ea typeface="Calibri" pitchFamily="34" charset="0"/>
                <a:cs typeface="Times New Roman" pitchFamily="18" charset="0"/>
              </a:rPr>
            </a:br>
            <a:r>
              <a:rPr lang="en-US" altLang="en-US" sz="3600" dirty="0">
                <a:solidFill>
                  <a:schemeClr val="tx1"/>
                </a:solidFill>
                <a:latin typeface="Calibri" pitchFamily="34" charset="0"/>
                <a:ea typeface="Calibri" pitchFamily="34" charset="0"/>
                <a:cs typeface="Times New Roman" pitchFamily="18" charset="0"/>
              </a:rPr>
              <a:t/>
            </a:r>
            <a:br>
              <a:rPr lang="en-US" altLang="en-US" sz="3600" dirty="0">
                <a:solidFill>
                  <a:schemeClr val="tx1"/>
                </a:solidFill>
                <a:latin typeface="Calibri" pitchFamily="34" charset="0"/>
                <a:ea typeface="Calibri" pitchFamily="34" charset="0"/>
                <a:cs typeface="Times New Roman" pitchFamily="18" charset="0"/>
              </a:rPr>
            </a:br>
            <a:r>
              <a:rPr lang="en-US" altLang="en-US" sz="3600" dirty="0" smtClean="0">
                <a:solidFill>
                  <a:schemeClr val="tx1"/>
                </a:solidFill>
                <a:latin typeface="Calibri" pitchFamily="34" charset="0"/>
                <a:ea typeface="Calibri" pitchFamily="34" charset="0"/>
                <a:cs typeface="Times New Roman" pitchFamily="18" charset="0"/>
              </a:rPr>
              <a:t/>
            </a:r>
            <a:br>
              <a:rPr lang="en-US" altLang="en-US" sz="3600" dirty="0" smtClean="0">
                <a:solidFill>
                  <a:schemeClr val="tx1"/>
                </a:solidFill>
                <a:latin typeface="Calibri" pitchFamily="34" charset="0"/>
                <a:ea typeface="Calibri" pitchFamily="34" charset="0"/>
                <a:cs typeface="Times New Roman" pitchFamily="18" charset="0"/>
              </a:rPr>
            </a:br>
            <a:r>
              <a:rPr lang="en-US" altLang="en-US" sz="3600" dirty="0" smtClean="0">
                <a:solidFill>
                  <a:schemeClr val="tx1"/>
                </a:solidFill>
                <a:latin typeface="Calibri" pitchFamily="34" charset="0"/>
                <a:ea typeface="Calibri" pitchFamily="34" charset="0"/>
                <a:cs typeface="Times New Roman" pitchFamily="18" charset="0"/>
              </a:rPr>
              <a:t>	</a:t>
            </a:r>
            <a:r>
              <a:rPr lang="en-US" altLang="en-US" sz="3600" dirty="0" smtClean="0">
                <a:solidFill>
                  <a:schemeClr val="tx1"/>
                </a:solidFill>
                <a:latin typeface="Arial" pitchFamily="34" charset="0"/>
                <a:cs typeface="Arial" pitchFamily="34" charset="0"/>
              </a:rPr>
              <a:t/>
            </a:r>
            <a:br>
              <a:rPr lang="en-US" altLang="en-US" sz="3600" dirty="0" smtClean="0">
                <a:solidFill>
                  <a:schemeClr val="tx1"/>
                </a:solidFill>
                <a:latin typeface="Arial" pitchFamily="34" charset="0"/>
                <a:cs typeface="Arial" pitchFamily="34" charset="0"/>
              </a:rPr>
            </a:br>
            <a:r>
              <a:rPr lang="en-US" altLang="en-US" sz="3600" dirty="0" smtClean="0">
                <a:solidFill>
                  <a:schemeClr val="tx1"/>
                </a:solidFill>
                <a:latin typeface="Arial" pitchFamily="34" charset="0"/>
                <a:cs typeface="Arial" pitchFamily="34" charset="0"/>
              </a:rPr>
              <a:t>Michigan and the </a:t>
            </a:r>
            <a:r>
              <a:rPr lang="en-US" altLang="en-US" sz="3600" dirty="0" smtClean="0">
                <a:solidFill>
                  <a:schemeClr val="tx1"/>
                </a:solidFill>
                <a:latin typeface="Arial" pitchFamily="34" charset="0"/>
                <a:cs typeface="Arial" pitchFamily="34" charset="0"/>
                <a:hlinkClick r:id="rId2"/>
              </a:rPr>
              <a:t>SAT</a:t>
            </a:r>
            <a:endParaRPr lang="en-US" sz="3600" dirty="0"/>
          </a:p>
        </p:txBody>
      </p:sp>
      <p:sp>
        <p:nvSpPr>
          <p:cNvPr id="3" name="Content Placeholder 2"/>
          <p:cNvSpPr>
            <a:spLocks noGrp="1"/>
          </p:cNvSpPr>
          <p:nvPr>
            <p:ph idx="1"/>
          </p:nvPr>
        </p:nvSpPr>
        <p:spPr>
          <a:xfrm>
            <a:off x="433754" y="785446"/>
            <a:ext cx="45719" cy="4755402"/>
          </a:xfrm>
        </p:spPr>
        <p:txBody>
          <a:bodyPr>
            <a:normAutofit/>
          </a:bodyPr>
          <a:lstStyle/>
          <a:p>
            <a:pPr marL="0" indent="0">
              <a:buNone/>
            </a:pPr>
            <a:endParaRPr lang="en-US" sz="3600" dirty="0" smtClean="0"/>
          </a:p>
          <a:p>
            <a:pPr marL="0" indent="0">
              <a:buNone/>
            </a:pPr>
            <a:endParaRPr lang="en-US" sz="36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554" y="1951003"/>
            <a:ext cx="10984523" cy="42622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64809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367752" y="2095164"/>
            <a:ext cx="4824248" cy="4762836"/>
          </a:xfrm>
          <a:prstGeom prst="rect">
            <a:avLst/>
          </a:prstGeom>
        </p:spPr>
      </p:pic>
      <p:pic>
        <p:nvPicPr>
          <p:cNvPr id="4" name="Picture 3"/>
          <p:cNvPicPr>
            <a:picLocks noChangeAspect="1"/>
          </p:cNvPicPr>
          <p:nvPr/>
        </p:nvPicPr>
        <p:blipFill>
          <a:blip r:embed="rId3"/>
          <a:stretch>
            <a:fillRect/>
          </a:stretch>
        </p:blipFill>
        <p:spPr>
          <a:xfrm>
            <a:off x="3121572" y="3126833"/>
            <a:ext cx="3814204" cy="3731167"/>
          </a:xfrm>
          <a:prstGeom prst="rect">
            <a:avLst/>
          </a:prstGeom>
        </p:spPr>
      </p:pic>
      <p:sp>
        <p:nvSpPr>
          <p:cNvPr id="2" name="Title 1"/>
          <p:cNvSpPr>
            <a:spLocks noGrp="1"/>
          </p:cNvSpPr>
          <p:nvPr>
            <p:ph type="title"/>
          </p:nvPr>
        </p:nvSpPr>
        <p:spPr>
          <a:xfrm>
            <a:off x="1097280" y="593124"/>
            <a:ext cx="10058400" cy="1144236"/>
          </a:xfrm>
        </p:spPr>
        <p:txBody>
          <a:bodyPr/>
          <a:lstStyle/>
          <a:p>
            <a:r>
              <a:rPr lang="en-US" dirty="0" smtClean="0"/>
              <a:t>Practice Materials</a:t>
            </a:r>
            <a:endParaRPr lang="en-US" sz="4000"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b="1" dirty="0" smtClean="0"/>
              <a:t>Free - will be available online and through Khan Academy</a:t>
            </a:r>
          </a:p>
          <a:p>
            <a:pPr>
              <a:buFont typeface="Wingdings" panose="05000000000000000000" pitchFamily="2" charset="2"/>
              <a:buChar char="Ø"/>
            </a:pPr>
            <a:r>
              <a:rPr lang="en-US" b="1" dirty="0" smtClean="0"/>
              <a:t>Paid – The College Board and other commercial vendors</a:t>
            </a:r>
          </a:p>
          <a:p>
            <a:pPr>
              <a:buFont typeface="Wingdings" panose="05000000000000000000" pitchFamily="2" charset="2"/>
              <a:buChar char="Ø"/>
            </a:pPr>
            <a:r>
              <a:rPr lang="en-US" b="1" dirty="0" smtClean="0"/>
              <a:t>Current materials are for current tests</a:t>
            </a:r>
          </a:p>
          <a:p>
            <a:pPr marL="0" indent="0">
              <a:buNone/>
            </a:pPr>
            <a:endParaRPr lang="en-US" dirty="0"/>
          </a:p>
        </p:txBody>
      </p:sp>
    </p:spTree>
    <p:extLst>
      <p:ext uri="{BB962C8B-B14F-4D97-AF65-F5344CB8AC3E}">
        <p14:creationId xmlns:p14="http://schemas.microsoft.com/office/powerpoint/2010/main" val="25965380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SAT Resources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800" dirty="0" smtClean="0"/>
              <a:t>MASSP Suite of </a:t>
            </a:r>
            <a:r>
              <a:rPr lang="en-US" sz="2800" dirty="0"/>
              <a:t>Assessments </a:t>
            </a:r>
            <a:r>
              <a:rPr lang="en-US" sz="2800" dirty="0">
                <a:hlinkClick r:id="rId2"/>
              </a:rPr>
              <a:t>http://</a:t>
            </a:r>
            <a:r>
              <a:rPr lang="en-US" sz="2800" dirty="0" smtClean="0">
                <a:hlinkClick r:id="rId2"/>
              </a:rPr>
              <a:t>mymassp.com/content/slide_share_sat_suite_assessments</a:t>
            </a:r>
            <a:endParaRPr lang="en-US" sz="2800" dirty="0"/>
          </a:p>
          <a:p>
            <a:pPr>
              <a:buFont typeface="Wingdings" panose="05000000000000000000" pitchFamily="2" charset="2"/>
              <a:buChar char="Ø"/>
            </a:pPr>
            <a:r>
              <a:rPr lang="en-US" sz="2800" dirty="0" smtClean="0"/>
              <a:t>MASSP Redesigned </a:t>
            </a:r>
            <a:r>
              <a:rPr lang="en-US" sz="2800" dirty="0"/>
              <a:t>SAT </a:t>
            </a:r>
            <a:r>
              <a:rPr lang="en-US" sz="2800" dirty="0" smtClean="0"/>
              <a:t>webinar </a:t>
            </a:r>
            <a:r>
              <a:rPr lang="en-US" sz="2800" dirty="0" smtClean="0">
                <a:hlinkClick r:id="rId3"/>
              </a:rPr>
              <a:t>http</a:t>
            </a:r>
            <a:r>
              <a:rPr lang="en-US" sz="2800" dirty="0">
                <a:hlinkClick r:id="rId3"/>
              </a:rPr>
              <a:t>://</a:t>
            </a:r>
            <a:r>
              <a:rPr lang="en-US" sz="2800" dirty="0" smtClean="0">
                <a:hlinkClick r:id="rId3"/>
              </a:rPr>
              <a:t>mymassp.com/content/slide_share_intro_redesigned_sat</a:t>
            </a:r>
            <a:endParaRPr lang="en-US" sz="2800" dirty="0" smtClean="0"/>
          </a:p>
          <a:p>
            <a:pPr>
              <a:buFont typeface="Wingdings" panose="05000000000000000000" pitchFamily="2" charset="2"/>
              <a:buChar char="Ø"/>
            </a:pPr>
            <a:r>
              <a:rPr lang="en-US" sz="2800" dirty="0" smtClean="0"/>
              <a:t>KISD SAT resources </a:t>
            </a:r>
            <a:r>
              <a:rPr lang="en-US" sz="2800" dirty="0" smtClean="0">
                <a:hlinkClick r:id="rId4"/>
              </a:rPr>
              <a:t>bit.ly/</a:t>
            </a:r>
            <a:r>
              <a:rPr lang="en-US" sz="2800" dirty="0" err="1" smtClean="0">
                <a:hlinkClick r:id="rId4"/>
              </a:rPr>
              <a:t>kisdsat</a:t>
            </a:r>
            <a:endParaRPr lang="en-US" sz="2800" dirty="0"/>
          </a:p>
        </p:txBody>
      </p:sp>
    </p:spTree>
    <p:extLst>
      <p:ext uri="{BB962C8B-B14F-4D97-AF65-F5344CB8AC3E}">
        <p14:creationId xmlns:p14="http://schemas.microsoft.com/office/powerpoint/2010/main" val="23501886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118437"/>
            <a:ext cx="10058400" cy="1450757"/>
          </a:xfrm>
        </p:spPr>
        <p:txBody>
          <a:bodyPr/>
          <a:lstStyle/>
          <a:p>
            <a:r>
              <a:rPr lang="en-US" dirty="0" smtClean="0"/>
              <a:t>2016 SAT RESOURCES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3200" dirty="0" smtClean="0"/>
              <a:t>Getting </a:t>
            </a:r>
            <a:r>
              <a:rPr lang="en-US" sz="3200" dirty="0"/>
              <a:t>to Know the new SAT a </a:t>
            </a:r>
            <a:r>
              <a:rPr lang="en-US" sz="3200" dirty="0">
                <a:hlinkClick r:id="rId2"/>
              </a:rPr>
              <a:t>side by side comparison http://</a:t>
            </a:r>
            <a:r>
              <a:rPr lang="en-US" sz="3200" dirty="0" smtClean="0">
                <a:hlinkClick r:id="rId2"/>
              </a:rPr>
              <a:t>mymassp.com/files/New_SAT_blueprint.pdf</a:t>
            </a:r>
            <a:endParaRPr lang="en-US" sz="3200" dirty="0"/>
          </a:p>
          <a:p>
            <a:pPr>
              <a:buFont typeface="Wingdings" panose="05000000000000000000" pitchFamily="2" charset="2"/>
              <a:buChar char="Ø"/>
            </a:pPr>
            <a:r>
              <a:rPr lang="en-US" sz="2800" dirty="0" smtClean="0"/>
              <a:t>Score </a:t>
            </a:r>
            <a:r>
              <a:rPr lang="en-US" sz="2800" dirty="0"/>
              <a:t>between ACT and SAT </a:t>
            </a:r>
            <a:r>
              <a:rPr lang="en-US" sz="3200" u="sng" dirty="0" smtClean="0">
                <a:hlinkClick r:id="rId3"/>
              </a:rPr>
              <a:t>crosswalk </a:t>
            </a:r>
            <a:r>
              <a:rPr lang="en-US" sz="3200" u="sng" dirty="0">
                <a:hlinkClick r:id="rId3"/>
              </a:rPr>
              <a:t>http://</a:t>
            </a:r>
            <a:r>
              <a:rPr lang="en-US" sz="3200" u="sng" dirty="0" smtClean="0">
                <a:hlinkClick r:id="rId3"/>
              </a:rPr>
              <a:t>www.act.org/aap/concordance/estimate.html</a:t>
            </a:r>
            <a:endParaRPr lang="en-US" sz="3200" u="sng" dirty="0" smtClean="0"/>
          </a:p>
          <a:p>
            <a:pPr marL="0" indent="0">
              <a:buNone/>
            </a:pPr>
            <a:endParaRPr lang="en-US" sz="3200" dirty="0" smtClean="0"/>
          </a:p>
          <a:p>
            <a:pPr marL="0" indent="0">
              <a:buNone/>
            </a:pPr>
            <a:endParaRPr lang="en-US" dirty="0" smtClean="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35210104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Helpful Links</a:t>
            </a:r>
            <a:endParaRPr lang="en-US" dirty="0"/>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Ø"/>
            </a:pPr>
            <a:endParaRPr lang="en-US" dirty="0" smtClean="0"/>
          </a:p>
          <a:p>
            <a:pPr>
              <a:buFont typeface="Wingdings" panose="05000000000000000000" pitchFamily="2" charset="2"/>
              <a:buChar char="Ø"/>
            </a:pPr>
            <a:r>
              <a:rPr lang="en-US" dirty="0" smtClean="0"/>
              <a:t>Official “Redesigned SAT” site </a:t>
            </a:r>
            <a:r>
              <a:rPr lang="en-US" dirty="0" smtClean="0">
                <a:hlinkClick r:id="rId2"/>
              </a:rPr>
              <a:t>https</a:t>
            </a:r>
            <a:r>
              <a:rPr lang="en-US" dirty="0">
                <a:hlinkClick r:id="rId2"/>
              </a:rPr>
              <a:t>://</a:t>
            </a:r>
            <a:r>
              <a:rPr lang="en-US" dirty="0" smtClean="0">
                <a:hlinkClick r:id="rId2"/>
              </a:rPr>
              <a:t>www.collegeboard.org/delivering-opportunity/sat/redesign</a:t>
            </a:r>
            <a:r>
              <a:rPr lang="en-US" dirty="0" smtClean="0"/>
              <a:t> </a:t>
            </a:r>
          </a:p>
          <a:p>
            <a:pPr>
              <a:buFont typeface="Wingdings" panose="05000000000000000000" pitchFamily="2" charset="2"/>
              <a:buChar char="Ø"/>
            </a:pPr>
            <a:r>
              <a:rPr lang="en-US" dirty="0" smtClean="0"/>
              <a:t>Test Specifications for SAT Reading and Writing test and Essay test </a:t>
            </a:r>
            <a:r>
              <a:rPr lang="en-US" dirty="0" smtClean="0">
                <a:hlinkClick r:id="rId3"/>
              </a:rPr>
              <a:t>https</a:t>
            </a:r>
            <a:r>
              <a:rPr lang="en-US" dirty="0">
                <a:hlinkClick r:id="rId3"/>
              </a:rPr>
              <a:t>://</a:t>
            </a:r>
            <a:r>
              <a:rPr lang="en-US" dirty="0" smtClean="0">
                <a:hlinkClick r:id="rId3"/>
              </a:rPr>
              <a:t>www.collegeboard.org/pdf/sat/delivering-opportunity/test_specifications_for_the_redesigned_sat_102414.pdf#page=46</a:t>
            </a:r>
            <a:r>
              <a:rPr lang="en-US" dirty="0" smtClean="0"/>
              <a:t> </a:t>
            </a:r>
          </a:p>
          <a:p>
            <a:pPr>
              <a:buFont typeface="Wingdings" panose="05000000000000000000" pitchFamily="2" charset="2"/>
              <a:buChar char="Ø"/>
            </a:pPr>
            <a:r>
              <a:rPr lang="en-US" dirty="0" smtClean="0"/>
              <a:t>Test Specifications for SAT Math test</a:t>
            </a:r>
          </a:p>
          <a:p>
            <a:pPr marL="201168" lvl="1" indent="0">
              <a:buNone/>
            </a:pPr>
            <a:r>
              <a:rPr lang="en-US" dirty="0">
                <a:hlinkClick r:id="rId4"/>
              </a:rPr>
              <a:t>https://</a:t>
            </a:r>
            <a:r>
              <a:rPr lang="en-US" dirty="0" smtClean="0">
                <a:hlinkClick r:id="rId4"/>
              </a:rPr>
              <a:t>www.collegeboard.org/pdf/sat/delivering-opportunity/test_specifications_for_the_redesigned_sat_102414.pdf#page=137</a:t>
            </a:r>
            <a:endParaRPr lang="en-US" dirty="0" smtClean="0"/>
          </a:p>
          <a:p>
            <a:pPr marL="201168" lvl="1" indent="0">
              <a:buNone/>
            </a:pPr>
            <a:endParaRPr lang="en-US" dirty="0" smtClean="0"/>
          </a:p>
          <a:p>
            <a:pPr lvl="1">
              <a:buFont typeface="Wingdings" panose="05000000000000000000" pitchFamily="2" charset="2"/>
              <a:buChar char="Ø"/>
            </a:pPr>
            <a:r>
              <a:rPr lang="en-US" dirty="0" smtClean="0"/>
              <a:t>KISD </a:t>
            </a:r>
            <a:r>
              <a:rPr lang="en-US" dirty="0"/>
              <a:t>Assessment Information </a:t>
            </a:r>
            <a:r>
              <a:rPr lang="en-US" dirty="0" smtClean="0">
                <a:hlinkClick r:id="rId5" action="ppaction://hlinkfile"/>
              </a:rPr>
              <a:t>bit.ly/KENTSITE</a:t>
            </a:r>
            <a:endParaRPr lang="en-US" dirty="0" smtClean="0"/>
          </a:p>
          <a:p>
            <a:pPr lvl="1">
              <a:buFont typeface="Wingdings" panose="05000000000000000000" pitchFamily="2" charset="2"/>
              <a:buChar char="Ø"/>
            </a:pPr>
            <a:r>
              <a:rPr lang="en-US" dirty="0" smtClean="0"/>
              <a:t>MDE </a:t>
            </a:r>
            <a:r>
              <a:rPr lang="en-US" dirty="0"/>
              <a:t>Assessment </a:t>
            </a:r>
            <a:r>
              <a:rPr lang="en-US" dirty="0" smtClean="0"/>
              <a:t>  </a:t>
            </a:r>
            <a:r>
              <a:rPr lang="en-US" dirty="0">
                <a:hlinkClick r:id="rId6"/>
              </a:rPr>
              <a:t>http://www.michigan.gov/mde/0,4615,7-140-22709---,</a:t>
            </a:r>
            <a:r>
              <a:rPr lang="en-US" dirty="0" smtClean="0">
                <a:hlinkClick r:id="rId6"/>
              </a:rPr>
              <a:t>00.html</a:t>
            </a:r>
            <a:endParaRPr lang="en-US" dirty="0" smtClean="0"/>
          </a:p>
          <a:p>
            <a:pPr lvl="1">
              <a:buFont typeface="Wingdings" panose="05000000000000000000" pitchFamily="2" charset="2"/>
              <a:buChar char="Ø"/>
            </a:pPr>
            <a:r>
              <a:rPr lang="en-US" dirty="0" smtClean="0"/>
              <a:t>MASSP </a:t>
            </a:r>
            <a:r>
              <a:rPr lang="en-US" dirty="0" smtClean="0">
                <a:hlinkClick r:id="rId7"/>
              </a:rPr>
              <a:t>www.mymassp.com</a:t>
            </a:r>
            <a:endParaRPr lang="en-US" dirty="0" smtClean="0"/>
          </a:p>
          <a:p>
            <a:pPr lvl="1">
              <a:buFont typeface="Wingdings" panose="05000000000000000000" pitchFamily="2" charset="2"/>
              <a:buChar char="Ø"/>
            </a:pPr>
            <a:endParaRPr lang="en-US" dirty="0"/>
          </a:p>
          <a:p>
            <a:pPr marL="201168" lvl="1" indent="0">
              <a:buNone/>
            </a:pPr>
            <a:endParaRPr lang="en-US" dirty="0" smtClean="0"/>
          </a:p>
        </p:txBody>
      </p:sp>
    </p:spTree>
    <p:extLst>
      <p:ext uri="{BB962C8B-B14F-4D97-AF65-F5344CB8AC3E}">
        <p14:creationId xmlns:p14="http://schemas.microsoft.com/office/powerpoint/2010/main" val="42485009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118437"/>
            <a:ext cx="10058400" cy="1450757"/>
          </a:xfrm>
        </p:spPr>
        <p:txBody>
          <a:bodyPr/>
          <a:lstStyle/>
          <a:p>
            <a:r>
              <a:rPr lang="en-US" dirty="0" smtClean="0"/>
              <a:t>M-STEP SPRING 2015</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3200" dirty="0"/>
              <a:t>The M-STEP Spring </a:t>
            </a:r>
            <a:r>
              <a:rPr lang="en-US" sz="3200" dirty="0">
                <a:hlinkClick r:id="rId2"/>
              </a:rPr>
              <a:t>2015 Preview </a:t>
            </a:r>
            <a:endParaRPr lang="en-US" sz="3200" dirty="0" smtClean="0"/>
          </a:p>
          <a:p>
            <a:pPr>
              <a:buFont typeface="Wingdings" panose="05000000000000000000" pitchFamily="2" charset="2"/>
              <a:buChar char="Ø"/>
            </a:pPr>
            <a:r>
              <a:rPr lang="en-US" sz="3200" dirty="0" smtClean="0"/>
              <a:t>M-STEP </a:t>
            </a:r>
            <a:r>
              <a:rPr lang="en-US" sz="3200" dirty="0"/>
              <a:t>MI-Access and WIDA Student Supports and </a:t>
            </a:r>
            <a:r>
              <a:rPr lang="en-US" sz="3200" dirty="0">
                <a:hlinkClick r:id="rId3"/>
              </a:rPr>
              <a:t>Accommodations </a:t>
            </a:r>
            <a:r>
              <a:rPr lang="en-US" sz="3200" dirty="0" smtClean="0">
                <a:hlinkClick r:id="rId3"/>
              </a:rPr>
              <a:t>Table</a:t>
            </a:r>
            <a:endParaRPr lang="en-US" sz="3200" dirty="0"/>
          </a:p>
          <a:p>
            <a:pPr>
              <a:buFont typeface="Wingdings" panose="05000000000000000000" pitchFamily="2" charset="2"/>
              <a:buChar char="Ø"/>
            </a:pPr>
            <a:r>
              <a:rPr lang="en-US" sz="3200" dirty="0" smtClean="0"/>
              <a:t>Sign up for the Spotlight from MDE </a:t>
            </a:r>
          </a:p>
          <a:p>
            <a:r>
              <a:rPr lang="en-US" dirty="0" smtClean="0"/>
              <a:t>Sign </a:t>
            </a:r>
            <a:r>
              <a:rPr lang="en-US" dirty="0"/>
              <a:t>up for Spotlight at </a:t>
            </a:r>
            <a:r>
              <a:rPr lang="en-US" u="sng" dirty="0">
                <a:hlinkClick r:id="rId4"/>
              </a:rPr>
              <a:t>https://public.govdelivery.com/accounts/MIMDE/subscriber/new</a:t>
            </a:r>
            <a:endParaRPr lang="en-US" dirty="0"/>
          </a:p>
          <a:p>
            <a:r>
              <a:rPr lang="en-US" dirty="0"/>
              <a:t>Under Student Assessment, select Spotlight.</a:t>
            </a:r>
          </a:p>
          <a:p>
            <a:pPr>
              <a:buFont typeface="Wingdings" panose="05000000000000000000" pitchFamily="2" charset="2"/>
              <a:buChar char="Ø"/>
            </a:pPr>
            <a:endParaRPr lang="en-US" dirty="0" smtClean="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1315937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liveringopp.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1286" y="6277430"/>
            <a:ext cx="3512460" cy="374344"/>
          </a:xfrm>
          <a:prstGeom prst="rect">
            <a:avLst/>
          </a:prstGeom>
        </p:spPr>
      </p:pic>
      <p:pic>
        <p:nvPicPr>
          <p:cNvPr id="8" name="Picture 7" descr="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11149"/>
            <a:ext cx="9144000" cy="6854603"/>
          </a:xfrm>
          <a:prstGeom prst="rect">
            <a:avLst/>
          </a:prstGeom>
        </p:spPr>
      </p:pic>
    </p:spTree>
    <p:extLst>
      <p:ext uri="{BB962C8B-B14F-4D97-AF65-F5344CB8AC3E}">
        <p14:creationId xmlns:p14="http://schemas.microsoft.com/office/powerpoint/2010/main" val="31524698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2"/>
          <p:cNvSpPr>
            <a:spLocks noGrp="1"/>
          </p:cNvSpPr>
          <p:nvPr>
            <p:ph type="sldNum" sz="quarter" idx="4294967295"/>
          </p:nvPr>
        </p:nvSpPr>
        <p:spPr>
          <a:xfrm>
            <a:off x="9729788" y="6465930"/>
            <a:ext cx="474662" cy="241300"/>
          </a:xfrm>
          <a:prstGeom prst="rect">
            <a:avLst/>
          </a:prstGeom>
        </p:spPr>
        <p:txBody>
          <a:bodyPr vert="horz" wrap="square" lIns="0" tIns="0" rIns="0" bIns="0" numCol="1" rtlCol="0" anchor="b" anchorCtr="0" compatLnSpc="1">
            <a:prstTxWarp prst="textNoShape">
              <a:avLst/>
            </a:prstTxWarp>
          </a:bodyPr>
          <a:lstStyle>
            <a:lvl1pPr algn="r">
              <a:defRPr sz="800">
                <a:solidFill>
                  <a:schemeClr val="bg2"/>
                </a:solidFill>
                <a:latin typeface="Calibri" charset="0"/>
                <a:cs typeface="+mn-cs"/>
              </a:defRPr>
            </a:lvl1pPr>
          </a:lstStyle>
          <a:p>
            <a:pPr fontAlgn="base">
              <a:spcBef>
                <a:spcPct val="0"/>
              </a:spcBef>
              <a:spcAft>
                <a:spcPct val="0"/>
              </a:spcAft>
              <a:defRPr/>
            </a:pPr>
            <a:fld id="{32126B37-FE68-EA48-ADE8-64B29A53A5F4}" type="slidenum">
              <a:rPr lang="en-US">
                <a:solidFill>
                  <a:srgbClr val="7E8B7A"/>
                </a:solidFill>
                <a:ea typeface="ＭＳ Ｐゴシック" charset="0"/>
              </a:rPr>
              <a:pPr fontAlgn="base">
                <a:spcBef>
                  <a:spcPct val="0"/>
                </a:spcBef>
                <a:spcAft>
                  <a:spcPct val="0"/>
                </a:spcAft>
                <a:defRPr/>
              </a:pPr>
              <a:t>5</a:t>
            </a:fld>
            <a:endParaRPr lang="en-US" dirty="0">
              <a:solidFill>
                <a:srgbClr val="7E8B7A"/>
              </a:solidFill>
              <a:ea typeface="ＭＳ Ｐゴシック" charset="0"/>
            </a:endParaRPr>
          </a:p>
        </p:txBody>
      </p:sp>
      <p:pic>
        <p:nvPicPr>
          <p:cNvPr id="6" name="Picture 5" descr="Option1_rev5_PPT2-05.png"/>
          <p:cNvPicPr>
            <a:picLocks noChangeAspect="1"/>
          </p:cNvPicPr>
          <p:nvPr/>
        </p:nvPicPr>
        <p:blipFill rotWithShape="1">
          <a:blip r:embed="rId3" cstate="print">
            <a:extLst>
              <a:ext uri="{28A0092B-C50C-407E-A947-70E740481C1C}">
                <a14:useLocalDpi xmlns:a14="http://schemas.microsoft.com/office/drawing/2010/main" val="0"/>
              </a:ext>
            </a:extLst>
          </a:blip>
          <a:srcRect t="16120"/>
          <a:stretch/>
        </p:blipFill>
        <p:spPr>
          <a:xfrm>
            <a:off x="1524000" y="1105469"/>
            <a:ext cx="9144000" cy="5752531"/>
          </a:xfrm>
          <a:prstGeom prst="rect">
            <a:avLst/>
          </a:prstGeom>
        </p:spPr>
      </p:pic>
      <p:sp>
        <p:nvSpPr>
          <p:cNvPr id="8" name="Title 2"/>
          <p:cNvSpPr>
            <a:spLocks noGrp="1"/>
          </p:cNvSpPr>
          <p:nvPr>
            <p:ph type="title"/>
          </p:nvPr>
        </p:nvSpPr>
        <p:spPr bwMode="auto">
          <a:xfrm>
            <a:off x="2019300" y="333377"/>
            <a:ext cx="8389393" cy="639763"/>
          </a:xfrm>
          <a:extLst/>
        </p:spPr>
        <p:txBody>
          <a:bodyPr rtlCol="0">
            <a:noAutofit/>
          </a:bodyPr>
          <a:lstStyle/>
          <a:p>
            <a:pPr algn="ctr"/>
            <a:r>
              <a:rPr lang="en-US" altLang="en-US" sz="2900" dirty="0">
                <a:solidFill>
                  <a:schemeClr val="bg2">
                    <a:lumMod val="75000"/>
                  </a:schemeClr>
                </a:solidFill>
                <a:latin typeface="Arial" pitchFamily="34" charset="0"/>
                <a:ea typeface="+mn-ea"/>
                <a:cs typeface="Arial" pitchFamily="34" charset="0"/>
              </a:rPr>
              <a:t>The College Board Readiness &amp; Success System</a:t>
            </a:r>
          </a:p>
        </p:txBody>
      </p:sp>
    </p:spTree>
    <p:extLst>
      <p:ext uri="{BB962C8B-B14F-4D97-AF65-F5344CB8AC3E}">
        <p14:creationId xmlns:p14="http://schemas.microsoft.com/office/powerpoint/2010/main" val="363791851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118437"/>
            <a:ext cx="10058400" cy="1450757"/>
          </a:xfrm>
        </p:spPr>
        <p:txBody>
          <a:bodyPr/>
          <a:lstStyle/>
          <a:p>
            <a:r>
              <a:rPr lang="en-US" dirty="0" smtClean="0"/>
              <a:t>2016 SAT</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Ø"/>
            </a:pPr>
            <a:r>
              <a:rPr lang="en-US" sz="3000" dirty="0" smtClean="0"/>
              <a:t>In 2016 Michigan students will be taking the paper/pencil version, but MDE is hoping to go to the online version in future years</a:t>
            </a:r>
          </a:p>
          <a:p>
            <a:pPr>
              <a:buFont typeface="Wingdings" panose="05000000000000000000" pitchFamily="2" charset="2"/>
              <a:buChar char="Ø"/>
            </a:pPr>
            <a:r>
              <a:rPr lang="en-US" sz="3000" dirty="0" smtClean="0"/>
              <a:t>2 Parts plus Essay</a:t>
            </a:r>
          </a:p>
          <a:p>
            <a:pPr lvl="1">
              <a:buFont typeface="Wingdings" panose="05000000000000000000" pitchFamily="2" charset="2"/>
              <a:buChar char="Ø"/>
            </a:pPr>
            <a:r>
              <a:rPr lang="en-US" sz="3000" dirty="0" smtClean="0"/>
              <a:t>Evidence-Based Reading and Writing </a:t>
            </a:r>
          </a:p>
          <a:p>
            <a:pPr lvl="1">
              <a:buFont typeface="Wingdings" panose="05000000000000000000" pitchFamily="2" charset="2"/>
              <a:buChar char="Ø"/>
            </a:pPr>
            <a:r>
              <a:rPr lang="en-US" sz="3000" dirty="0" smtClean="0"/>
              <a:t>Math</a:t>
            </a:r>
          </a:p>
          <a:p>
            <a:pPr lvl="1">
              <a:buFont typeface="Wingdings" panose="05000000000000000000" pitchFamily="2" charset="2"/>
              <a:buChar char="Ø"/>
            </a:pPr>
            <a:r>
              <a:rPr lang="en-US" sz="3000" dirty="0" smtClean="0"/>
              <a:t>Essay</a:t>
            </a:r>
          </a:p>
          <a:p>
            <a:pPr>
              <a:buFont typeface="Wingdings" panose="05000000000000000000" pitchFamily="2" charset="2"/>
              <a:buChar char="Ø"/>
            </a:pPr>
            <a:r>
              <a:rPr lang="en-US" sz="3000" dirty="0" smtClean="0"/>
              <a:t>Test length = 3 hours, 50 minutes</a:t>
            </a:r>
          </a:p>
          <a:p>
            <a:pPr>
              <a:buFont typeface="Wingdings" panose="05000000000000000000" pitchFamily="2" charset="2"/>
              <a:buChar char="Ø"/>
            </a:pPr>
            <a:r>
              <a:rPr lang="en-US" sz="3200" dirty="0" smtClean="0"/>
              <a:t>Composite Score 400-1600</a:t>
            </a:r>
          </a:p>
          <a:p>
            <a:pPr lvl="1">
              <a:buFont typeface="Wingdings" panose="05000000000000000000" pitchFamily="2" charset="2"/>
              <a:buChar char="Ø"/>
            </a:pPr>
            <a:r>
              <a:rPr lang="en-US" sz="3000" dirty="0" smtClean="0"/>
              <a:t>Essay scored 2-8 on three traits</a:t>
            </a:r>
          </a:p>
          <a:p>
            <a:pPr>
              <a:buFont typeface="Wingdings" panose="05000000000000000000" pitchFamily="2" charset="2"/>
              <a:buChar char="Ø"/>
            </a:pPr>
            <a:endParaRPr lang="en-US" sz="3000" dirty="0" smtClean="0"/>
          </a:p>
          <a:p>
            <a:pPr marL="0" indent="0">
              <a:buNone/>
            </a:pPr>
            <a:endParaRPr lang="en-US" dirty="0" smtClean="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28656004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24066" y="5874712"/>
            <a:ext cx="8040687" cy="246221"/>
          </a:xfrm>
          <a:prstGeom prst="rect">
            <a:avLst/>
          </a:prstGeom>
          <a:noFill/>
        </p:spPr>
        <p:txBody>
          <a:bodyPr wrap="square" lIns="0" tIns="0" rIns="0" bIns="0" rtlCol="0">
            <a:spAutoFit/>
          </a:bodyPr>
          <a:lstStyle/>
          <a:p>
            <a:pPr fontAlgn="base">
              <a:spcBef>
                <a:spcPct val="0"/>
              </a:spcBef>
              <a:spcAft>
                <a:spcPct val="0"/>
              </a:spcAft>
            </a:pPr>
            <a:r>
              <a:rPr lang="en-US" sz="1600" i="1" dirty="0">
                <a:solidFill>
                  <a:srgbClr val="00539A"/>
                </a:solidFill>
                <a:latin typeface="Arial" charset="0"/>
              </a:rPr>
              <a:t>*Please note: All time limits are tentative and subject to research. </a:t>
            </a:r>
          </a:p>
        </p:txBody>
      </p:sp>
      <p:pic>
        <p:nvPicPr>
          <p:cNvPr id="6" name="Picture 5" descr="3section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3643" y="1142303"/>
            <a:ext cx="8203761" cy="4552897"/>
          </a:xfrm>
          <a:prstGeom prst="rect">
            <a:avLst/>
          </a:prstGeom>
        </p:spPr>
      </p:pic>
      <p:sp>
        <p:nvSpPr>
          <p:cNvPr id="5" name="Title 3"/>
          <p:cNvSpPr>
            <a:spLocks noGrp="1"/>
          </p:cNvSpPr>
          <p:nvPr>
            <p:ph type="title"/>
          </p:nvPr>
        </p:nvSpPr>
        <p:spPr>
          <a:xfrm>
            <a:off x="2019300" y="333377"/>
            <a:ext cx="7924800" cy="639763"/>
          </a:xfrm>
        </p:spPr>
        <p:txBody>
          <a:bodyPr/>
          <a:lstStyle/>
          <a:p>
            <a:pPr algn="ctr"/>
            <a:r>
              <a:rPr lang="en-US" sz="3200" b="0" dirty="0">
                <a:solidFill>
                  <a:schemeClr val="bg2">
                    <a:lumMod val="75000"/>
                  </a:schemeClr>
                </a:solidFill>
                <a:latin typeface="Arial" pitchFamily="34" charset="0"/>
                <a:ea typeface="+mn-ea"/>
                <a:cs typeface="Arial" pitchFamily="34" charset="0"/>
              </a:rPr>
              <a:t>About the Redesigned SAT</a:t>
            </a:r>
          </a:p>
        </p:txBody>
      </p:sp>
    </p:spTree>
    <p:extLst>
      <p:ext uri="{BB962C8B-B14F-4D97-AF65-F5344CB8AC3E}">
        <p14:creationId xmlns:p14="http://schemas.microsoft.com/office/powerpoint/2010/main" val="406996568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1213" y="1257286"/>
            <a:ext cx="8276646" cy="4569398"/>
          </a:xfrm>
          <a:prstGeom prst="rect">
            <a:avLst/>
          </a:prstGeom>
        </p:spPr>
      </p:pic>
      <p:sp>
        <p:nvSpPr>
          <p:cNvPr id="4" name="Title 3"/>
          <p:cNvSpPr>
            <a:spLocks noGrp="1"/>
          </p:cNvSpPr>
          <p:nvPr>
            <p:ph type="title"/>
          </p:nvPr>
        </p:nvSpPr>
        <p:spPr>
          <a:xfrm>
            <a:off x="2019300" y="333377"/>
            <a:ext cx="7924800" cy="639763"/>
          </a:xfrm>
        </p:spPr>
        <p:txBody>
          <a:bodyPr/>
          <a:lstStyle/>
          <a:p>
            <a:pPr algn="ctr"/>
            <a:r>
              <a:rPr lang="en-US" sz="3200" b="0" dirty="0">
                <a:solidFill>
                  <a:schemeClr val="bg2">
                    <a:lumMod val="75000"/>
                  </a:schemeClr>
                </a:solidFill>
                <a:latin typeface="Arial" pitchFamily="34" charset="0"/>
                <a:ea typeface="+mn-ea"/>
                <a:cs typeface="Arial" pitchFamily="34" charset="0"/>
              </a:rPr>
              <a:t>8 Key Changes to the SAT</a:t>
            </a:r>
          </a:p>
        </p:txBody>
      </p:sp>
      <p:sp>
        <p:nvSpPr>
          <p:cNvPr id="2" name="TextBox 1"/>
          <p:cNvSpPr txBox="1"/>
          <p:nvPr/>
        </p:nvSpPr>
        <p:spPr>
          <a:xfrm>
            <a:off x="2286001" y="5638801"/>
            <a:ext cx="7315200" cy="276999"/>
          </a:xfrm>
          <a:prstGeom prst="rect">
            <a:avLst/>
          </a:prstGeom>
          <a:noFill/>
        </p:spPr>
        <p:txBody>
          <a:bodyPr wrap="square" lIns="0" tIns="0" rIns="0" bIns="0" rtlCol="0">
            <a:spAutoFit/>
          </a:bodyPr>
          <a:lstStyle/>
          <a:p>
            <a:pPr algn="ctr"/>
            <a:r>
              <a:rPr lang="en-US" dirty="0">
                <a:solidFill>
                  <a:schemeClr val="tx2"/>
                </a:solidFill>
              </a:rPr>
              <a:t>Complete test specification/blueprint available at:  deliveringopportunity.org</a:t>
            </a:r>
          </a:p>
        </p:txBody>
      </p:sp>
    </p:spTree>
    <p:extLst>
      <p:ext uri="{BB962C8B-B14F-4D97-AF65-F5344CB8AC3E}">
        <p14:creationId xmlns:p14="http://schemas.microsoft.com/office/powerpoint/2010/main" val="158222135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1"/>
          <p:cNvSpPr txBox="1">
            <a:spLocks noChangeArrowheads="1"/>
          </p:cNvSpPr>
          <p:nvPr/>
        </p:nvSpPr>
        <p:spPr bwMode="auto">
          <a:xfrm>
            <a:off x="2909654" y="6365545"/>
            <a:ext cx="64674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ts val="400"/>
              </a:spcBef>
              <a:buClr>
                <a:schemeClr val="accent1"/>
              </a:buClr>
              <a:buSzPct val="112000"/>
              <a:buBlip>
                <a:blip r:embed="rId3"/>
              </a:buBlip>
              <a:defRPr sz="2800">
                <a:solidFill>
                  <a:srgbClr val="00539A"/>
                </a:solidFill>
                <a:latin typeface="Arial" pitchFamily="34" charset="0"/>
              </a:defRPr>
            </a:lvl1pPr>
            <a:lvl2pPr marL="742950" indent="-285750" eaLnBrk="0" hangingPunct="0">
              <a:spcBef>
                <a:spcPts val="400"/>
              </a:spcBef>
              <a:buClr>
                <a:schemeClr val="accent1"/>
              </a:buClr>
              <a:buSzPct val="100000"/>
              <a:buBlip>
                <a:blip r:embed="rId4"/>
              </a:buBlip>
              <a:defRPr sz="2400">
                <a:solidFill>
                  <a:srgbClr val="00539A"/>
                </a:solidFill>
                <a:latin typeface="Arial" pitchFamily="34" charset="0"/>
              </a:defRPr>
            </a:lvl2pPr>
            <a:lvl3pPr marL="1143000" indent="-228600" eaLnBrk="0" hangingPunct="0">
              <a:spcBef>
                <a:spcPts val="400"/>
              </a:spcBef>
              <a:buClr>
                <a:srgbClr val="4C4C4B"/>
              </a:buClr>
              <a:buFont typeface="Symbol" pitchFamily="18" charset="2"/>
              <a:buChar char="-"/>
              <a:defRPr sz="2200">
                <a:solidFill>
                  <a:srgbClr val="4C4C4B"/>
                </a:solidFill>
                <a:latin typeface="Arial" pitchFamily="34" charset="0"/>
              </a:defRPr>
            </a:lvl3pPr>
            <a:lvl4pPr marL="1600200" indent="-228600" eaLnBrk="0" hangingPunct="0">
              <a:spcBef>
                <a:spcPts val="400"/>
              </a:spcBef>
              <a:buClr>
                <a:srgbClr val="4C4C4B"/>
              </a:buClr>
              <a:buFont typeface="Arial" pitchFamily="34" charset="0"/>
              <a:buChar char="•"/>
              <a:defRPr sz="2000">
                <a:solidFill>
                  <a:srgbClr val="4C4C4B"/>
                </a:solidFill>
                <a:latin typeface="Arial" pitchFamily="34" charset="0"/>
              </a:defRPr>
            </a:lvl4pPr>
            <a:lvl5pPr marL="2057400" indent="-228600" eaLnBrk="0" hangingPunct="0">
              <a:spcBef>
                <a:spcPts val="400"/>
              </a:spcBef>
              <a:buClr>
                <a:srgbClr val="4C4C4B"/>
              </a:buClr>
              <a:buFont typeface="Symbol" pitchFamily="18" charset="2"/>
              <a:buChar char="-"/>
              <a:defRPr>
                <a:solidFill>
                  <a:srgbClr val="4C4C4B"/>
                </a:solidFill>
                <a:latin typeface="Arial" pitchFamily="34" charset="0"/>
              </a:defRPr>
            </a:lvl5pPr>
            <a:lvl6pPr marL="2514600" indent="-228600" eaLnBrk="0" fontAlgn="base" hangingPunct="0">
              <a:spcBef>
                <a:spcPts val="400"/>
              </a:spcBef>
              <a:spcAft>
                <a:spcPct val="0"/>
              </a:spcAft>
              <a:buClr>
                <a:srgbClr val="4C4C4B"/>
              </a:buClr>
              <a:buFont typeface="Symbol" pitchFamily="18" charset="2"/>
              <a:buChar char="-"/>
              <a:defRPr>
                <a:solidFill>
                  <a:srgbClr val="4C4C4B"/>
                </a:solidFill>
                <a:latin typeface="Arial" pitchFamily="34" charset="0"/>
              </a:defRPr>
            </a:lvl6pPr>
            <a:lvl7pPr marL="2971800" indent="-228600" eaLnBrk="0" fontAlgn="base" hangingPunct="0">
              <a:spcBef>
                <a:spcPts val="400"/>
              </a:spcBef>
              <a:spcAft>
                <a:spcPct val="0"/>
              </a:spcAft>
              <a:buClr>
                <a:srgbClr val="4C4C4B"/>
              </a:buClr>
              <a:buFont typeface="Symbol" pitchFamily="18" charset="2"/>
              <a:buChar char="-"/>
              <a:defRPr>
                <a:solidFill>
                  <a:srgbClr val="4C4C4B"/>
                </a:solidFill>
                <a:latin typeface="Arial" pitchFamily="34" charset="0"/>
              </a:defRPr>
            </a:lvl7pPr>
            <a:lvl8pPr marL="3429000" indent="-228600" eaLnBrk="0" fontAlgn="base" hangingPunct="0">
              <a:spcBef>
                <a:spcPts val="400"/>
              </a:spcBef>
              <a:spcAft>
                <a:spcPct val="0"/>
              </a:spcAft>
              <a:buClr>
                <a:srgbClr val="4C4C4B"/>
              </a:buClr>
              <a:buFont typeface="Symbol" pitchFamily="18" charset="2"/>
              <a:buChar char="-"/>
              <a:defRPr>
                <a:solidFill>
                  <a:srgbClr val="4C4C4B"/>
                </a:solidFill>
                <a:latin typeface="Arial" pitchFamily="34" charset="0"/>
              </a:defRPr>
            </a:lvl8pPr>
            <a:lvl9pPr marL="3886200" indent="-228600" eaLnBrk="0" fontAlgn="base" hangingPunct="0">
              <a:spcBef>
                <a:spcPts val="400"/>
              </a:spcBef>
              <a:spcAft>
                <a:spcPct val="0"/>
              </a:spcAft>
              <a:buClr>
                <a:srgbClr val="4C4C4B"/>
              </a:buClr>
              <a:buFont typeface="Symbol" pitchFamily="18" charset="2"/>
              <a:buChar char="-"/>
              <a:defRPr>
                <a:solidFill>
                  <a:srgbClr val="4C4C4B"/>
                </a:solidFill>
                <a:latin typeface="Arial" pitchFamily="34" charset="0"/>
              </a:defRPr>
            </a:lvl9pPr>
          </a:lstStyle>
          <a:p>
            <a:pPr eaLnBrk="1" fontAlgn="base" hangingPunct="1">
              <a:spcBef>
                <a:spcPct val="0"/>
              </a:spcBef>
              <a:spcAft>
                <a:spcPct val="0"/>
              </a:spcAft>
              <a:buClrTx/>
              <a:buSzTx/>
              <a:buFontTx/>
              <a:buNone/>
            </a:pPr>
            <a:r>
              <a:rPr lang="en-US" altLang="en-US" sz="1600" i="1" dirty="0">
                <a:solidFill>
                  <a:srgbClr val="626262"/>
                </a:solidFill>
              </a:rPr>
              <a:t>*Please note: All </a:t>
            </a:r>
            <a:r>
              <a:rPr lang="en-US" altLang="en-US" sz="1600" i="1" dirty="0" err="1">
                <a:solidFill>
                  <a:srgbClr val="626262"/>
                </a:solidFill>
              </a:rPr>
              <a:t>subscores</a:t>
            </a:r>
            <a:r>
              <a:rPr lang="en-US" altLang="en-US" sz="1600" i="1" dirty="0">
                <a:solidFill>
                  <a:srgbClr val="626262"/>
                </a:solidFill>
              </a:rPr>
              <a:t> are tentative and subject to research. </a:t>
            </a:r>
          </a:p>
        </p:txBody>
      </p:sp>
      <p:sp>
        <p:nvSpPr>
          <p:cNvPr id="8" name="Title 1"/>
          <p:cNvSpPr>
            <a:spLocks noGrp="1"/>
          </p:cNvSpPr>
          <p:nvPr>
            <p:ph type="title"/>
          </p:nvPr>
        </p:nvSpPr>
        <p:spPr>
          <a:xfrm>
            <a:off x="1979028" y="285464"/>
            <a:ext cx="8233947" cy="788302"/>
          </a:xfrm>
        </p:spPr>
        <p:txBody>
          <a:bodyPr/>
          <a:lstStyle/>
          <a:p>
            <a:pPr algn="ctr">
              <a:defRPr/>
            </a:pPr>
            <a:r>
              <a:rPr lang="en-US" b="0" dirty="0">
                <a:solidFill>
                  <a:srgbClr val="626262"/>
                </a:solidFill>
                <a:latin typeface="Arial" panose="020B0604020202020204" pitchFamily="34" charset="0"/>
                <a:cs typeface="Arial" panose="020B0604020202020204" pitchFamily="34" charset="0"/>
              </a:rPr>
              <a:t>SAT Scores and </a:t>
            </a:r>
            <a:r>
              <a:rPr lang="en-US" b="0" dirty="0" err="1">
                <a:solidFill>
                  <a:srgbClr val="626262"/>
                </a:solidFill>
                <a:latin typeface="Arial" panose="020B0604020202020204" pitchFamily="34" charset="0"/>
                <a:cs typeface="Arial" panose="020B0604020202020204" pitchFamily="34" charset="0"/>
              </a:rPr>
              <a:t>Subscores</a:t>
            </a:r>
            <a:endParaRPr lang="en-US" b="0" dirty="0">
              <a:solidFill>
                <a:srgbClr val="626262"/>
              </a:solidFill>
              <a:latin typeface="Arial" panose="020B0604020202020204" pitchFamily="34" charset="0"/>
              <a:cs typeface="Arial" panose="020B0604020202020204" pitchFamily="34" charset="0"/>
            </a:endParaRPr>
          </a:p>
        </p:txBody>
      </p:sp>
      <p:sp>
        <p:nvSpPr>
          <p:cNvPr id="7" name="Slide Number Placeholder 12"/>
          <p:cNvSpPr>
            <a:spLocks noGrp="1"/>
          </p:cNvSpPr>
          <p:nvPr>
            <p:ph type="sldNum" sz="quarter" idx="4294967295"/>
          </p:nvPr>
        </p:nvSpPr>
        <p:spPr>
          <a:xfrm>
            <a:off x="9729788" y="6465930"/>
            <a:ext cx="474662" cy="241300"/>
          </a:xfrm>
          <a:prstGeom prst="rect">
            <a:avLst/>
          </a:prstGeom>
        </p:spPr>
        <p:txBody>
          <a:bodyPr vert="horz" wrap="square" lIns="0" tIns="0" rIns="0" bIns="0" numCol="1" rtlCol="0" anchor="b" anchorCtr="0" compatLnSpc="1">
            <a:prstTxWarp prst="textNoShape">
              <a:avLst/>
            </a:prstTxWarp>
          </a:bodyPr>
          <a:lstStyle>
            <a:lvl1pPr algn="r">
              <a:defRPr sz="800">
                <a:solidFill>
                  <a:schemeClr val="bg2"/>
                </a:solidFill>
                <a:latin typeface="Calibri" charset="0"/>
                <a:cs typeface="+mn-cs"/>
              </a:defRPr>
            </a:lvl1pPr>
          </a:lstStyle>
          <a:p>
            <a:pPr fontAlgn="base">
              <a:spcBef>
                <a:spcPct val="0"/>
              </a:spcBef>
              <a:spcAft>
                <a:spcPct val="0"/>
              </a:spcAft>
              <a:defRPr/>
            </a:pPr>
            <a:fld id="{32126B37-FE68-EA48-ADE8-64B29A53A5F4}" type="slidenum">
              <a:rPr lang="en-US">
                <a:solidFill>
                  <a:srgbClr val="7E8B7A"/>
                </a:solidFill>
                <a:ea typeface="ＭＳ Ｐゴシック" charset="0"/>
              </a:rPr>
              <a:pPr fontAlgn="base">
                <a:spcBef>
                  <a:spcPct val="0"/>
                </a:spcBef>
                <a:spcAft>
                  <a:spcPct val="0"/>
                </a:spcAft>
                <a:defRPr/>
              </a:pPr>
              <a:t>9</a:t>
            </a:fld>
            <a:endParaRPr lang="en-US" dirty="0">
              <a:solidFill>
                <a:srgbClr val="7E8B7A"/>
              </a:solidFill>
              <a:ea typeface="ＭＳ Ｐゴシック"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0838" y="1286491"/>
            <a:ext cx="7090324" cy="4972008"/>
          </a:xfrm>
          <a:prstGeom prst="rect">
            <a:avLst/>
          </a:prstGeom>
        </p:spPr>
      </p:pic>
    </p:spTree>
    <p:extLst>
      <p:ext uri="{BB962C8B-B14F-4D97-AF65-F5344CB8AC3E}">
        <p14:creationId xmlns:p14="http://schemas.microsoft.com/office/powerpoint/2010/main" val="61318723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565</TotalTime>
  <Words>3140</Words>
  <Application>Microsoft Office PowerPoint</Application>
  <PresentationFormat>Widescreen</PresentationFormat>
  <Paragraphs>267</Paragraphs>
  <Slides>24</Slides>
  <Notes>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24</vt:i4>
      </vt:variant>
    </vt:vector>
  </HeadingPairs>
  <TitlesOfParts>
    <vt:vector size="36" baseType="lpstr">
      <vt:lpstr>ＭＳ Ｐゴシック</vt:lpstr>
      <vt:lpstr>Arial</vt:lpstr>
      <vt:lpstr>Avenir Heavy</vt:lpstr>
      <vt:lpstr>Avenir Light</vt:lpstr>
      <vt:lpstr>Calibri</vt:lpstr>
      <vt:lpstr>Calibri Light</vt:lpstr>
      <vt:lpstr>Lucida Grande</vt:lpstr>
      <vt:lpstr>Serifa Std 45 Light</vt:lpstr>
      <vt:lpstr>Symbol</vt:lpstr>
      <vt:lpstr>Times New Roman</vt:lpstr>
      <vt:lpstr>Wingdings</vt:lpstr>
      <vt:lpstr>Retrospect</vt:lpstr>
      <vt:lpstr>ASSESSMENT UPDATE M-STEP and SAT </vt:lpstr>
      <vt:lpstr>M-STEP INFORMATION</vt:lpstr>
      <vt:lpstr>M-STEP SPRING 2015</vt:lpstr>
      <vt:lpstr>PowerPoint Presentation</vt:lpstr>
      <vt:lpstr>The College Board Readiness &amp; Success System</vt:lpstr>
      <vt:lpstr>2016 SAT</vt:lpstr>
      <vt:lpstr>About the Redesigned SAT</vt:lpstr>
      <vt:lpstr>8 Key Changes to the SAT</vt:lpstr>
      <vt:lpstr>SAT Scores and Subscores</vt:lpstr>
      <vt:lpstr>The SAT Suite of Assessments</vt:lpstr>
      <vt:lpstr>Longitudinal Progress Monitoring</vt:lpstr>
      <vt:lpstr>PowerPoint Presentation</vt:lpstr>
      <vt:lpstr>For More Information</vt:lpstr>
      <vt:lpstr>SAT INFORMATION</vt:lpstr>
      <vt:lpstr>d</vt:lpstr>
      <vt:lpstr>PowerPoint Presentation</vt:lpstr>
      <vt:lpstr>       </vt:lpstr>
      <vt:lpstr>ISD Level Pricing</vt:lpstr>
      <vt:lpstr>       </vt:lpstr>
      <vt:lpstr>       Michigan and the SAT</vt:lpstr>
      <vt:lpstr>Practice Materials</vt:lpstr>
      <vt:lpstr>SAT Resources</vt:lpstr>
      <vt:lpstr>2016 SAT RESOURCES</vt:lpstr>
      <vt:lpstr>Helpful Links</vt:lpstr>
    </vt:vector>
  </TitlesOfParts>
  <Company>Kent Intermediate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SAT 2016</dc:title>
  <dc:creator>Casey Gordon</dc:creator>
  <cp:lastModifiedBy>Bill Smith</cp:lastModifiedBy>
  <cp:revision>51</cp:revision>
  <cp:lastPrinted>2015-04-21T14:49:27Z</cp:lastPrinted>
  <dcterms:created xsi:type="dcterms:W3CDTF">2015-01-07T17:33:07Z</dcterms:created>
  <dcterms:modified xsi:type="dcterms:W3CDTF">2015-04-22T14:12:23Z</dcterms:modified>
</cp:coreProperties>
</file>