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5" r:id="rId1"/>
    <p:sldMasterId id="2147483656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1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22140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9352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68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9678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3374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7413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2465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3454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5746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8140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53354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3401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5082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705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3236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6850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3463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25913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85981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53501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75996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881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5212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8754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02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3498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5068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6425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0171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 rot="10800000" flipH="1">
            <a:off x="0" y="3093234"/>
            <a:ext cx="8458200" cy="712499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>
              <a:solidFill>
                <a:srgbClr val="094E96"/>
              </a:solidFill>
            </a:endParaRPr>
          </a:p>
        </p:txBody>
      </p:sp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85800" y="1300757"/>
            <a:ext cx="7772400" cy="1684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7124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buClr>
                <a:schemeClr val="lt1"/>
              </a:buClr>
              <a:buNone/>
              <a:defRPr b="1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2pPr>
            <a:lvl3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3pPr>
            <a:lvl4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4pPr>
            <a:lvl5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5pPr>
            <a:lvl6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6pPr>
            <a:lvl7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7pPr>
            <a:lvl8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8pPr>
            <a:lvl9pPr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656667" y="1461908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0" y="4406309"/>
            <a:ext cx="8686800" cy="519599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2"/>
              </a:buClr>
              <a:buSzPct val="100000"/>
              <a:defRPr sz="3000">
                <a:solidFill>
                  <a:schemeClr val="dk2"/>
                </a:solidFill>
              </a:defRPr>
            </a:lvl1pPr>
            <a:lvl2pPr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2pPr>
            <a:lvl3pPr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2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685800" y="1300757"/>
            <a:ext cx="7772400" cy="16841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6000"/>
              <a:t>Algebra Readiness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7124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Using Data to Inform Decisions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Traditional PD Challenges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Isolation</a:t>
            </a:r>
          </a:p>
        </p:txBody>
      </p:sp>
      <p:pic>
        <p:nvPicPr>
          <p:cNvPr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600" y="1702061"/>
            <a:ext cx="2982201" cy="2982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Isolation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Unique needs</a:t>
            </a:r>
          </a:p>
        </p:txBody>
      </p:sp>
      <p:pic>
        <p:nvPicPr>
          <p:cNvPr id="116" name="Shape 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8430" y="1883650"/>
            <a:ext cx="3828362" cy="25655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Traditional PD Challenges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Isolation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Unique needs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Time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Traditional PD Challenges</a:t>
            </a:r>
          </a:p>
        </p:txBody>
      </p:sp>
      <p:pic>
        <p:nvPicPr>
          <p:cNvPr id="124" name="Shape 124"/>
          <p:cNvPicPr preferRelativeResize="0"/>
          <p:nvPr/>
        </p:nvPicPr>
        <p:blipFill rotWithShape="1">
          <a:blip r:embed="rId3">
            <a:alphaModFix/>
          </a:blip>
          <a:srcRect l="4001" t="4001" r="4010" b="4010"/>
          <a:stretch/>
        </p:blipFill>
        <p:spPr>
          <a:xfrm>
            <a:off x="4682598" y="1692687"/>
            <a:ext cx="4004199" cy="3000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Isolation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Unique needs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Time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Need vs. Want</a:t>
            </a:r>
          </a:p>
        </p:txBody>
      </p:sp>
      <p:pic>
        <p:nvPicPr>
          <p:cNvPr id="130" name="Shape 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8424" y="1883650"/>
            <a:ext cx="3828374" cy="2552276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Traditional PD Challenges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2650" y="1108000"/>
            <a:ext cx="7318699" cy="2927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>
            <a:off x="0" y="1929625"/>
            <a:ext cx="9144000" cy="1284299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>
                <a:solidFill>
                  <a:srgbClr val="FFFFFF"/>
                </a:solidFill>
              </a:rPr>
              <a:t>Webinars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Webinars are...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419100" rtl="0">
              <a:spcBef>
                <a:spcPts val="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Short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48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Focused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48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Open</a:t>
            </a:r>
          </a:p>
          <a:p>
            <a:pPr marL="457200" lvl="0" indent="-419100" rtl="0">
              <a:spcBef>
                <a:spcPts val="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Recorded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9350" y="1734962"/>
            <a:ext cx="5918449" cy="291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Shape 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1725223"/>
            <a:ext cx="4567099" cy="1693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6892" y="3446823"/>
            <a:ext cx="4567105" cy="169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9787" y="0"/>
            <a:ext cx="4567120" cy="169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6900" y="1725225"/>
            <a:ext cx="4567102" cy="169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800" y="3446825"/>
            <a:ext cx="4567099" cy="169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76900" y="3625"/>
            <a:ext cx="4567099" cy="1693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76892" y="3623"/>
            <a:ext cx="4567105" cy="169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>
            <a:off x="0" y="1929625"/>
            <a:ext cx="9144000" cy="1284299"/>
          </a:xfrm>
          <a:prstGeom prst="rect">
            <a:avLst/>
          </a:prstGeom>
          <a:solidFill>
            <a:srgbClr val="094E9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>
                <a:solidFill>
                  <a:srgbClr val="FFFFFF"/>
                </a:solidFill>
              </a:rPr>
              <a:t>Online PD Course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Online PD Courses are...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419100" rtl="0">
              <a:spcBef>
                <a:spcPts val="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3+ Hours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48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SCECH Eligible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480"/>
              </a:spcBef>
              <a:spcAft>
                <a:spcPts val="1000"/>
              </a:spcAft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Customizable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480"/>
              </a:spcBef>
              <a:spcAft>
                <a:spcPts val="1000"/>
              </a:spcAft>
              <a:buClr>
                <a:schemeClr val="dk2"/>
              </a:buClr>
              <a:buFont typeface="Arial"/>
              <a:buChar char="●"/>
            </a:pPr>
            <a:endParaRPr/>
          </a:p>
        </p:txBody>
      </p:sp>
      <p:pic>
        <p:nvPicPr>
          <p:cNvPr id="171" name="Shape 171"/>
          <p:cNvPicPr preferRelativeResize="0"/>
          <p:nvPr/>
        </p:nvPicPr>
        <p:blipFill rotWithShape="1">
          <a:blip r:embed="rId3">
            <a:alphaModFix/>
          </a:blip>
          <a:srcRect b="18140"/>
          <a:stretch/>
        </p:blipFill>
        <p:spPr>
          <a:xfrm>
            <a:off x="3768810" y="1373324"/>
            <a:ext cx="4905880" cy="377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Levels of Data</a:t>
            </a:r>
          </a:p>
        </p:txBody>
      </p:sp>
      <p:sp>
        <p:nvSpPr>
          <p:cNvPr id="44" name="Shape 44"/>
          <p:cNvSpPr txBox="1"/>
          <p:nvPr/>
        </p:nvSpPr>
        <p:spPr>
          <a:xfrm>
            <a:off x="688637" y="1855025"/>
            <a:ext cx="1482599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b="1"/>
              <a:t>Item Analysis</a:t>
            </a:r>
          </a:p>
        </p:txBody>
      </p:sp>
      <p:sp>
        <p:nvSpPr>
          <p:cNvPr id="45" name="Shape 45"/>
          <p:cNvSpPr txBox="1"/>
          <p:nvPr/>
        </p:nvSpPr>
        <p:spPr>
          <a:xfrm>
            <a:off x="3669237" y="1855025"/>
            <a:ext cx="2004899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Standards Analysis</a:t>
            </a:r>
          </a:p>
        </p:txBody>
      </p:sp>
      <p:sp>
        <p:nvSpPr>
          <p:cNvPr id="46" name="Shape 46"/>
          <p:cNvSpPr txBox="1"/>
          <p:nvPr/>
        </p:nvSpPr>
        <p:spPr>
          <a:xfrm>
            <a:off x="6867725" y="1855025"/>
            <a:ext cx="1611300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Growth Analysis</a:t>
            </a:r>
          </a:p>
        </p:txBody>
      </p:sp>
      <p:pic>
        <p:nvPicPr>
          <p:cNvPr id="47" name="Shape 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643" y="2327218"/>
            <a:ext cx="2600574" cy="23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Shape 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4362" y="2410100"/>
            <a:ext cx="2885925" cy="213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Shape 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80382" y="2429562"/>
            <a:ext cx="2727193" cy="213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38150"/>
            <a:ext cx="9144000" cy="406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74"/>
            <a:ext cx="9144000" cy="5142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Shape 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853" y="0"/>
            <a:ext cx="780229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Steps to Follow </a:t>
            </a:r>
          </a:p>
        </p:txBody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/>
              <a:t>Review data, identify trends</a:t>
            </a:r>
          </a:p>
          <a:p>
            <a:pPr marL="457200" lvl="0" indent="-381000" rtl="0">
              <a:spcBef>
                <a:spcPts val="100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/>
              <a:t>Interview and observe teachers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Identify what is going well and what isn’t</a:t>
            </a:r>
          </a:p>
          <a:p>
            <a:pPr marL="457200" lvl="0" indent="-381000" rtl="0">
              <a:spcBef>
                <a:spcPts val="100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/>
              <a:t>Create PD plan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webinar, online PD, etc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351" y="0"/>
            <a:ext cx="790729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 txBox="1"/>
          <p:nvPr/>
        </p:nvSpPr>
        <p:spPr>
          <a:xfrm>
            <a:off x="955225" y="420825"/>
            <a:ext cx="2905799" cy="219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Put Data in the Driver’s seat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Scenario #1</a:t>
            </a:r>
          </a:p>
        </p:txBody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100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/>
              <a:t>8.F.B.5 - One Teacher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Survey staff that don’t show growth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Interview teacher teacher that shows growth</a:t>
            </a:r>
          </a:p>
          <a:p>
            <a:pPr marL="1371600" lvl="2" indent="-342900" rtl="0">
              <a:spcBef>
                <a:spcPts val="0"/>
              </a:spcBef>
              <a:buClr>
                <a:schemeClr val="dk2"/>
              </a:buClr>
              <a:buSzPct val="100000"/>
              <a:buFont typeface="Wingdings"/>
              <a:buChar char="§"/>
            </a:pPr>
            <a:r>
              <a:rPr lang="en" sz="1800"/>
              <a:t>Data tells us that struggling teachers are following textbook and not allowing students the opportunity to create models (the graphs) after they did </a:t>
            </a:r>
          </a:p>
          <a:p>
            <a:pPr marL="1371600" lvl="2" indent="-342900" rtl="0">
              <a:spcBef>
                <a:spcPts val="0"/>
              </a:spcBef>
              <a:buClr>
                <a:schemeClr val="dk2"/>
              </a:buClr>
              <a:buSzPct val="100000"/>
              <a:buFont typeface="Wingdings"/>
              <a:buChar char="§"/>
            </a:pPr>
            <a:r>
              <a:rPr lang="en" sz="1800"/>
              <a:t>Good teacher blocks out the graphs and has the kids create the data because she understands that this is an algebra readiness standard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Good teacher can create create a video or run a webinar to teach others how to she teaches that standard</a:t>
            </a:r>
          </a:p>
        </p:txBody>
      </p:sp>
      <p:pic>
        <p:nvPicPr>
          <p:cNvPr id="205" name="Shape 205"/>
          <p:cNvPicPr preferRelativeResize="0"/>
          <p:nvPr/>
        </p:nvPicPr>
        <p:blipFill rotWithShape="1">
          <a:blip r:embed="rId3">
            <a:alphaModFix/>
          </a:blip>
          <a:srcRect t="59871" b="34053"/>
          <a:stretch/>
        </p:blipFill>
        <p:spPr>
          <a:xfrm>
            <a:off x="670850" y="1393550"/>
            <a:ext cx="7802298" cy="31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Scenario #2</a:t>
            </a:r>
          </a:p>
        </p:txBody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/>
              <a:t>8.NS.A.1 - Entire Staff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Survey all teachers (for times’ sake)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Results show that all teachers are using a common lesson to teach irrational numbers, which is very definition-based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Share results to curriculum admin and/or Kent ISD math consultant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results indicate that students need to dive deeper so they have a conceptual understanding of irrational numbers</a:t>
            </a:r>
          </a:p>
          <a:p>
            <a:pPr marL="914400" lvl="1" indent="-342900" rtl="0">
              <a:spcBef>
                <a:spcPts val="0"/>
              </a:spcBef>
              <a:buClr>
                <a:schemeClr val="dk2"/>
              </a:buClr>
              <a:buSzPct val="100000"/>
              <a:buFont typeface="Courier New"/>
              <a:buChar char="o"/>
            </a:pPr>
            <a:r>
              <a:rPr lang="en" sz="1800"/>
              <a:t>Curriculum admin or consultant can create a course that meets the teachers’ need</a:t>
            </a:r>
          </a:p>
          <a:p>
            <a:pPr marL="1371600" lvl="2" indent="-342900" rtl="0">
              <a:spcBef>
                <a:spcPts val="0"/>
              </a:spcBef>
              <a:buClr>
                <a:schemeClr val="dk2"/>
              </a:buClr>
              <a:buSzPct val="100000"/>
              <a:buFont typeface="Wingdings"/>
              <a:buChar char="§"/>
            </a:pPr>
            <a:r>
              <a:rPr lang="en" sz="1800"/>
              <a:t>Just so happens we have a course on that</a:t>
            </a:r>
          </a:p>
          <a:p>
            <a:pPr marL="1828800" lvl="3" indent="-342900" rtl="0">
              <a:spcBef>
                <a:spcPts val="0"/>
              </a:spcBef>
              <a:buClr>
                <a:schemeClr val="dk2"/>
              </a:buClr>
              <a:buSzPct val="60000"/>
              <a:buFont typeface="Arial"/>
              <a:buChar char="●"/>
            </a:pPr>
            <a:r>
              <a:rPr lang="en"/>
              <a:t>Rusty’s inquiry in math course</a:t>
            </a:r>
          </a:p>
          <a:p>
            <a:pPr marL="1828800" lvl="3" indent="-342900" rtl="0">
              <a:spcBef>
                <a:spcPts val="0"/>
              </a:spcBef>
              <a:buClr>
                <a:schemeClr val="dk2"/>
              </a:buClr>
              <a:buSzPct val="60000"/>
              <a:buFont typeface="Arial"/>
              <a:buChar char="●"/>
            </a:pPr>
            <a:r>
              <a:rPr lang="en"/>
              <a:t>Teachers can go through this together, discuss in PLC’s</a:t>
            </a:r>
          </a:p>
        </p:txBody>
      </p:sp>
      <p:pic>
        <p:nvPicPr>
          <p:cNvPr id="212" name="Shape 212"/>
          <p:cNvPicPr preferRelativeResize="0"/>
          <p:nvPr/>
        </p:nvPicPr>
        <p:blipFill rotWithShape="1">
          <a:blip r:embed="rId3">
            <a:alphaModFix/>
          </a:blip>
          <a:srcRect t="88177" b="5582"/>
          <a:stretch/>
        </p:blipFill>
        <p:spPr>
          <a:xfrm>
            <a:off x="670850" y="1385099"/>
            <a:ext cx="7802298" cy="32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What’s Possible</a:t>
            </a:r>
          </a:p>
        </p:txBody>
      </p:sp>
      <p:sp>
        <p:nvSpPr>
          <p:cNvPr id="218" name="Shape 218"/>
          <p:cNvSpPr txBox="1"/>
          <p:nvPr/>
        </p:nvSpPr>
        <p:spPr>
          <a:xfrm>
            <a:off x="1003925" y="560625"/>
            <a:ext cx="6773400" cy="318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This is data from just 3 teachers in one building, it doesn’t give us much that we can act on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We need more data points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Can achieve this 1 of 2 ways</a:t>
            </a:r>
          </a:p>
          <a:p>
            <a:pPr marL="914400" lvl="1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lang="en"/>
              <a:t>Gather trend data from a small group over multiple years</a:t>
            </a:r>
          </a:p>
          <a:p>
            <a:pPr marL="914400" lvl="1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○"/>
            </a:pPr>
            <a:r>
              <a:rPr lang="en"/>
              <a:t>Gather data from a larger group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We can figure this out faster if we all work together and use the same measuring tools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Andrew’s Part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What is possible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Seek out effective practices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Organize</a:t>
            </a:r>
          </a:p>
          <a:p>
            <a:pPr marL="914400" lvl="1" indent="-381000" rtl="0">
              <a:spcBef>
                <a:spcPts val="0"/>
              </a:spcBef>
              <a:buClr>
                <a:schemeClr val="dk2"/>
              </a:buClr>
              <a:buSzPct val="80000"/>
              <a:buFont typeface="Courier New"/>
              <a:buChar char="o"/>
            </a:pPr>
            <a:r>
              <a:rPr lang="en"/>
              <a:t>Observe</a:t>
            </a:r>
          </a:p>
          <a:p>
            <a:pPr marL="914400" lvl="1" indent="-381000" rtl="0">
              <a:spcBef>
                <a:spcPts val="0"/>
              </a:spcBef>
              <a:buClr>
                <a:schemeClr val="dk2"/>
              </a:buClr>
              <a:buSzPct val="80000"/>
              <a:buFont typeface="Courier New"/>
              <a:buChar char="o"/>
            </a:pPr>
            <a:r>
              <a:rPr lang="en"/>
              <a:t>Interview</a:t>
            </a:r>
          </a:p>
          <a:p>
            <a:pPr marL="914400" lvl="1" indent="-381000" rtl="0">
              <a:spcBef>
                <a:spcPts val="0"/>
              </a:spcBef>
              <a:buClr>
                <a:schemeClr val="dk2"/>
              </a:buClr>
              <a:buSzPct val="80000"/>
              <a:buFont typeface="Courier New"/>
              <a:buChar char="o"/>
            </a:pPr>
            <a:r>
              <a:rPr lang="en"/>
              <a:t>Data</a:t>
            </a:r>
          </a:p>
          <a:p>
            <a:pPr marL="457200" lvl="0" indent="-4191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Get to the masses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Quick / Accessible Data</a:t>
            </a:r>
          </a:p>
        </p:txBody>
      </p:sp>
      <p:sp>
        <p:nvSpPr>
          <p:cNvPr id="55" name="Shape 55"/>
          <p:cNvSpPr txBox="1"/>
          <p:nvPr/>
        </p:nvSpPr>
        <p:spPr>
          <a:xfrm>
            <a:off x="323225" y="1728550"/>
            <a:ext cx="4047299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6" name="Shape 56"/>
          <p:cNvSpPr txBox="1"/>
          <p:nvPr/>
        </p:nvSpPr>
        <p:spPr>
          <a:xfrm>
            <a:off x="457200" y="1592850"/>
            <a:ext cx="2360400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b="1" u="sng"/>
              <a:t>Teacher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Make instructional decisions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Personalize learning more easily</a:t>
            </a:r>
          </a:p>
        </p:txBody>
      </p:sp>
      <p:sp>
        <p:nvSpPr>
          <p:cNvPr id="57" name="Shape 57"/>
          <p:cNvSpPr txBox="1"/>
          <p:nvPr/>
        </p:nvSpPr>
        <p:spPr>
          <a:xfrm>
            <a:off x="3338125" y="1592850"/>
            <a:ext cx="2360400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b="1" u="sng"/>
              <a:t>Admin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Identify areas for professional development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Growth measure for evaluation and support of staff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6219050" y="1592850"/>
            <a:ext cx="2238300" cy="472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b="1" u="sng"/>
              <a:t>Student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Self-identify areas for growth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"/>
              <a:t>Receive resources based on performance</a:t>
            </a:r>
          </a:p>
        </p:txBody>
      </p:sp>
      <p:cxnSp>
        <p:nvCxnSpPr>
          <p:cNvPr id="59" name="Shape 59"/>
          <p:cNvCxnSpPr/>
          <p:nvPr/>
        </p:nvCxnSpPr>
        <p:spPr>
          <a:xfrm>
            <a:off x="3014425" y="1592850"/>
            <a:ext cx="14099" cy="18971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0" name="Shape 60"/>
          <p:cNvCxnSpPr/>
          <p:nvPr/>
        </p:nvCxnSpPr>
        <p:spPr>
          <a:xfrm>
            <a:off x="5951737" y="1592850"/>
            <a:ext cx="14099" cy="18971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1" name="Shape 61"/>
          <p:cNvCxnSpPr/>
          <p:nvPr/>
        </p:nvCxnSpPr>
        <p:spPr>
          <a:xfrm>
            <a:off x="323225" y="3490050"/>
            <a:ext cx="8256299" cy="69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0351" y="3618575"/>
            <a:ext cx="1595925" cy="1429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800"/>
              <a:t>Assessments Available 2015-2016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b="1"/>
              <a:t>Algebra Readiness v.2</a:t>
            </a:r>
          </a:p>
          <a:p>
            <a:pPr rtl="0">
              <a:spcBef>
                <a:spcPts val="0"/>
              </a:spcBef>
              <a:buNone/>
            </a:pPr>
            <a:r>
              <a:rPr lang="en" b="1"/>
              <a:t>Geometry Readiness</a:t>
            </a:r>
          </a:p>
          <a:p>
            <a:pPr rtl="0">
              <a:spcBef>
                <a:spcPts val="0"/>
              </a:spcBef>
              <a:buNone/>
            </a:pPr>
            <a:r>
              <a:rPr lang="en" b="1"/>
              <a:t>Algebra 2 Readiness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" sz="2400"/>
              <a:t>Northview Math Department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Connection to Middle School via Student Data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Need Student Understanding Entering Courses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6175" y="1622550"/>
            <a:ext cx="2350625" cy="2112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Why: Current State 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314325" y="1490600"/>
            <a:ext cx="51903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800" b="1"/>
              <a:t>Professional Learning</a:t>
            </a:r>
          </a:p>
          <a:p>
            <a:pPr marL="457200" lvl="0" indent="-3429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1800" b="1"/>
              <a:t>Content</a:t>
            </a:r>
          </a:p>
          <a:p>
            <a:pPr marL="457200" lvl="0" indent="-3429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1800" b="1"/>
              <a:t>Focus </a:t>
            </a:r>
          </a:p>
          <a:p>
            <a:pPr marL="457200" lvl="0" indent="-3429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1800" b="1"/>
              <a:t>Communication</a:t>
            </a:r>
          </a:p>
          <a:p>
            <a:pPr rtl="0">
              <a:spcBef>
                <a:spcPts val="0"/>
              </a:spcBef>
              <a:buNone/>
            </a:pPr>
            <a:endParaRPr sz="1000" b="1"/>
          </a:p>
          <a:p>
            <a:pPr rtl="0">
              <a:spcBef>
                <a:spcPts val="0"/>
              </a:spcBef>
              <a:buNone/>
            </a:pPr>
            <a:r>
              <a:rPr lang="en" sz="1800" b="1"/>
              <a:t>We encourage teachers to use data to drive their instruction. Professional learning shouldn’t be any different.</a:t>
            </a:r>
          </a:p>
          <a:p>
            <a:pPr rtl="0">
              <a:spcBef>
                <a:spcPts val="0"/>
              </a:spcBef>
              <a:buNone/>
            </a:pPr>
            <a:endParaRPr sz="1000" b="1"/>
          </a:p>
          <a:p>
            <a:pPr lvl="0" rtl="0">
              <a:spcBef>
                <a:spcPts val="0"/>
              </a:spcBef>
              <a:buNone/>
            </a:pPr>
            <a:r>
              <a:rPr lang="en" sz="1800" b="1"/>
              <a:t>How do we/you currently decide professional learning needs?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9450" y="2168850"/>
            <a:ext cx="2797350" cy="204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How: Collect Data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195575" y="1460500"/>
            <a:ext cx="3992999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000" b="1">
                <a:solidFill>
                  <a:srgbClr val="0B5394"/>
                </a:solidFill>
              </a:rPr>
              <a:t>Classroom Level:</a:t>
            </a:r>
          </a:p>
          <a:p>
            <a:pPr marL="457200" lvl="0" indent="-3556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000"/>
              <a:t>Administer Pre Assessment</a:t>
            </a:r>
          </a:p>
          <a:p>
            <a:pPr marL="457200" lvl="0" indent="-3556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000"/>
              <a:t>Teach the Content</a:t>
            </a:r>
          </a:p>
          <a:p>
            <a:pPr marL="457200" lvl="0" indent="-3556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000"/>
              <a:t>Administer Post Assessment</a:t>
            </a:r>
          </a:p>
          <a:p>
            <a:pPr rtl="0">
              <a:spcBef>
                <a:spcPts val="0"/>
              </a:spcBef>
              <a:buNone/>
            </a:pPr>
            <a:endParaRPr sz="2000"/>
          </a:p>
          <a:p>
            <a:pPr lvl="0" rtl="0">
              <a:spcBef>
                <a:spcPts val="0"/>
              </a:spcBef>
              <a:buNone/>
            </a:pPr>
            <a:r>
              <a:rPr lang="en" sz="2000" b="1">
                <a:solidFill>
                  <a:srgbClr val="0B5394"/>
                </a:solidFill>
              </a:rPr>
              <a:t>District Level:</a:t>
            </a:r>
          </a:p>
          <a:p>
            <a:pPr marL="457200" lvl="0" indent="-3556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000"/>
              <a:t>Support Pre and Post Vision </a:t>
            </a:r>
          </a:p>
          <a:p>
            <a:pPr marL="457200" lvl="0" indent="-3556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000"/>
              <a:t>Utilize Data Collection Tools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8499" y="1460499"/>
            <a:ext cx="4565052" cy="346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What: Teacher Story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457200" y="1460500"/>
            <a:ext cx="6581399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/>
              <a:t>Previous Story: Student Focus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Strengths and Weaknesses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Past Mathematics Progression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Demographics</a:t>
            </a:r>
          </a:p>
          <a:p>
            <a:pPr rtl="0">
              <a:spcBef>
                <a:spcPts val="0"/>
              </a:spcBef>
              <a:buNone/>
            </a:pPr>
            <a:endParaRPr sz="1000"/>
          </a:p>
          <a:p>
            <a:pPr rtl="0">
              <a:spcBef>
                <a:spcPts val="0"/>
              </a:spcBef>
              <a:buNone/>
            </a:pPr>
            <a:r>
              <a:rPr lang="en" sz="2400"/>
              <a:t>Administration Focus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 sz="2400"/>
              <a:t>Identify Effective Practice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7850" y="2440675"/>
            <a:ext cx="302895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5787" y="1502950"/>
            <a:ext cx="3492425" cy="340754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Through PD of Course!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Traditional Delivery of PD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Discussions w/ colleagues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Professional Learning Communities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PD days</a:t>
            </a:r>
          </a:p>
          <a:p>
            <a:pPr marL="457200" lvl="0" indent="-41910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-"/>
            </a:pPr>
            <a:r>
              <a:rPr lang="en"/>
              <a:t>Attend conferences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3600" y="2868400"/>
            <a:ext cx="2743199" cy="20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</Words>
  <Application>Microsoft Office PowerPoint</Application>
  <PresentationFormat>On-screen Show (16:9)</PresentationFormat>
  <Paragraphs>123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Courier New</vt:lpstr>
      <vt:lpstr>Wingdings</vt:lpstr>
      <vt:lpstr>modern</vt:lpstr>
      <vt:lpstr>Custom Theme</vt:lpstr>
      <vt:lpstr>Algebra Readiness</vt:lpstr>
      <vt:lpstr>Levels of Data</vt:lpstr>
      <vt:lpstr>Quick / Accessible Data</vt:lpstr>
      <vt:lpstr>Assessments Available 2015-2016</vt:lpstr>
      <vt:lpstr>Why: Current State </vt:lpstr>
      <vt:lpstr>How: Collect Data</vt:lpstr>
      <vt:lpstr>What: Teacher Story</vt:lpstr>
      <vt:lpstr>Through PD of Course!</vt:lpstr>
      <vt:lpstr>Traditional Delivery of PD</vt:lpstr>
      <vt:lpstr>Traditional PD Challenges</vt:lpstr>
      <vt:lpstr>Traditional PD Challenges</vt:lpstr>
      <vt:lpstr>Traditional PD Challenges</vt:lpstr>
      <vt:lpstr>Traditional PD Challenges</vt:lpstr>
      <vt:lpstr>PowerPoint Presentation</vt:lpstr>
      <vt:lpstr>PowerPoint Presentation</vt:lpstr>
      <vt:lpstr>Webinars are...</vt:lpstr>
      <vt:lpstr>PowerPoint Presentation</vt:lpstr>
      <vt:lpstr>PowerPoint Presentation</vt:lpstr>
      <vt:lpstr>Online PD Courses are...</vt:lpstr>
      <vt:lpstr>PowerPoint Presentation</vt:lpstr>
      <vt:lpstr>PowerPoint Presentation</vt:lpstr>
      <vt:lpstr>PowerPoint Presentation</vt:lpstr>
      <vt:lpstr>Steps to Follow </vt:lpstr>
      <vt:lpstr>PowerPoint Presentation</vt:lpstr>
      <vt:lpstr>Scenario #1</vt:lpstr>
      <vt:lpstr>Scenario #2</vt:lpstr>
      <vt:lpstr>PowerPoint Presentation</vt:lpstr>
      <vt:lpstr>Andrew’s Part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Algebra Readiness</dc:title>
  <dc:creator>Bill Smith</dc:creator>
  <cp:lastModifiedBy>Bill Smith</cp:lastModifiedBy>
  <cp:revision>1</cp:revision>
  <dcterms:modified xsi:type="dcterms:W3CDTF">2015-04-23T11:55:33Z</dcterms:modified>
</cp:coreProperties>
</file>