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56" r:id="rId3"/>
    <p:sldId id="275" r:id="rId4"/>
    <p:sldId id="281" r:id="rId5"/>
    <p:sldId id="282" r:id="rId6"/>
    <p:sldId id="284" r:id="rId7"/>
    <p:sldId id="285" r:id="rId8"/>
    <p:sldId id="286" r:id="rId9"/>
    <p:sldId id="283" r:id="rId10"/>
    <p:sldId id="287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6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274" autoAdjust="0"/>
  </p:normalViewPr>
  <p:slideViewPr>
    <p:cSldViewPr>
      <p:cViewPr varScale="1">
        <p:scale>
          <a:sx n="63" d="100"/>
          <a:sy n="63" d="100"/>
        </p:scale>
        <p:origin x="764" y="44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2748" y="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4/22/2015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4/22/2015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3" y="285750"/>
            <a:ext cx="12190413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4/22/2015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4/22/2015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4/22/2015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4/22/2015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4/22/2015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4/22/2015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4/22/2015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a/kentinnovationhigh.org/document/d/1fg1jz0eU6bPOFxMs7N6OvcjWm0TfZimpyrehLRTv6-w/edit" TargetMode="External"/><Relationship Id="rId2" Type="http://schemas.openxmlformats.org/officeDocument/2006/relationships/hyperlink" Target="https://docs.google.com/a/kentinnovationhigh.org/document/d/1bMk1_6LgpJpN-5I9uJLDX9hb_qZoIfMwLsKNDHNGv9c/edit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\\esc-data\data\esc\shared\KIH%20Photos\KIH%20Student%20Pathway%20Consolidated%20(2).pdf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owell.k12.mi.us/education/school/school.php?sectionid=1338&amp;" TargetMode="External"/><Relationship Id="rId3" Type="http://schemas.openxmlformats.org/officeDocument/2006/relationships/hyperlink" Target="http://apexspring.com/" TargetMode="External"/><Relationship Id="rId7" Type="http://schemas.openxmlformats.org/officeDocument/2006/relationships/hyperlink" Target="http://grkroccenter.org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johnballzoosociety.org/" TargetMode="External"/><Relationship Id="rId5" Type="http://schemas.openxmlformats.org/officeDocument/2006/relationships/hyperlink" Target="http://www.gordonwater.com/" TargetMode="External"/><Relationship Id="rId10" Type="http://schemas.openxmlformats.org/officeDocument/2006/relationships/hyperlink" Target="http://www.oil-lab.com/" TargetMode="External"/><Relationship Id="rId4" Type="http://schemas.openxmlformats.org/officeDocument/2006/relationships/hyperlink" Target="http://www.grcm.org/" TargetMode="External"/><Relationship Id="rId9" Type="http://schemas.openxmlformats.org/officeDocument/2006/relationships/hyperlink" Target="http://moreselfless.or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412" y="457200"/>
            <a:ext cx="9753600" cy="3048001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Supporting</a:t>
            </a:r>
            <a:b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</a:br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College</a:t>
            </a:r>
            <a:b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</a:br>
            <a:r>
              <a:rPr lang="en-US" sz="2800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and</a:t>
            </a:r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</a:br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career readiness</a:t>
            </a:r>
            <a:endParaRPr lang="en-US" dirty="0">
              <a:solidFill>
                <a:srgbClr val="00206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2" y="3505200"/>
            <a:ext cx="7848600" cy="1143000"/>
          </a:xfrm>
        </p:spPr>
        <p:txBody>
          <a:bodyPr>
            <a:normAutofit/>
          </a:bodyPr>
          <a:lstStyle/>
          <a:p>
            <a:r>
              <a:rPr lang="en-US" sz="3300" dirty="0" smtClean="0"/>
              <a:t>at</a:t>
            </a:r>
          </a:p>
          <a:p>
            <a:r>
              <a:rPr lang="en-US" sz="3300" dirty="0" smtClean="0">
                <a:solidFill>
                  <a:schemeClr val="accent3"/>
                </a:solidFill>
              </a:rPr>
              <a:t>Kent Innovation High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012" y="1295400"/>
            <a:ext cx="2819400" cy="459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141412" y="-152400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Exploring careers</a:t>
            </a:r>
            <a:endParaRPr lang="en-US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141412" y="21336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b="1" u="sng" dirty="0"/>
              <a:t>9</a:t>
            </a:r>
            <a:r>
              <a:rPr lang="en-US" sz="1700" b="1" u="sng" baseline="30000" dirty="0" smtClean="0"/>
              <a:t>th</a:t>
            </a:r>
            <a:r>
              <a:rPr lang="en-US" sz="1700" b="1" u="sng" dirty="0" smtClean="0"/>
              <a:t> </a:t>
            </a:r>
            <a:r>
              <a:rPr lang="en-US" sz="1700" b="1" u="sng" dirty="0"/>
              <a:t>Grade</a:t>
            </a:r>
          </a:p>
          <a:p>
            <a:r>
              <a:rPr lang="en-US" sz="1700" dirty="0" smtClean="0"/>
              <a:t>team building strategies</a:t>
            </a:r>
          </a:p>
          <a:p>
            <a:r>
              <a:rPr lang="en-US" sz="1700" dirty="0" smtClean="0"/>
              <a:t>understanding relationships and group dynamics</a:t>
            </a:r>
          </a:p>
          <a:p>
            <a:endParaRPr lang="en-US" sz="1700" u="sng" dirty="0"/>
          </a:p>
          <a:p>
            <a:r>
              <a:rPr lang="en-US" sz="1700" b="1" u="sng" dirty="0" smtClean="0"/>
              <a:t>10</a:t>
            </a:r>
            <a:r>
              <a:rPr lang="en-US" sz="1700" b="1" u="sng" baseline="30000" dirty="0" smtClean="0"/>
              <a:t>th</a:t>
            </a:r>
            <a:r>
              <a:rPr lang="en-US" sz="1700" b="1" u="sng" dirty="0" smtClean="0"/>
              <a:t> Grade</a:t>
            </a:r>
          </a:p>
          <a:p>
            <a:r>
              <a:rPr lang="en-US" sz="1700" dirty="0" smtClean="0">
                <a:solidFill>
                  <a:schemeClr val="bg2">
                    <a:lumMod val="50000"/>
                  </a:schemeClr>
                </a:solidFill>
              </a:rPr>
              <a:t>investigate career options; focus on STEAM pathways – 30 minutes/week</a:t>
            </a:r>
          </a:p>
          <a:p>
            <a:r>
              <a:rPr lang="en-US" sz="1700" dirty="0" smtClean="0"/>
              <a:t>   - every Thursday a guest speaker exposes students to a career pathway</a:t>
            </a:r>
          </a:p>
          <a:p>
            <a:r>
              <a:rPr lang="en-US" sz="1700" dirty="0"/>
              <a:t> </a:t>
            </a:r>
            <a:r>
              <a:rPr lang="en-US" sz="1700" dirty="0" smtClean="0"/>
              <a:t>  - students research career options</a:t>
            </a:r>
          </a:p>
          <a:p>
            <a:r>
              <a:rPr lang="en-US" sz="1700" dirty="0" smtClean="0"/>
              <a:t>   - students are exposed to CTE programs through KCTC site visits and presentations</a:t>
            </a:r>
            <a:r>
              <a:rPr lang="en-US" sz="1700" dirty="0"/>
              <a:t>	</a:t>
            </a:r>
            <a:endParaRPr lang="en-US" sz="1700" dirty="0" smtClean="0"/>
          </a:p>
          <a:p>
            <a:r>
              <a:rPr lang="en-US" sz="1700" dirty="0" smtClean="0"/>
              <a:t>ACT prep – 30 minutes/week</a:t>
            </a:r>
          </a:p>
          <a:p>
            <a:endParaRPr lang="en-US" sz="1700" dirty="0" smtClean="0"/>
          </a:p>
          <a:p>
            <a:r>
              <a:rPr lang="en-US" sz="1700" b="1" u="sng" dirty="0" smtClean="0"/>
              <a:t>11</a:t>
            </a:r>
            <a:r>
              <a:rPr lang="en-US" sz="1700" b="1" u="sng" baseline="30000" dirty="0" smtClean="0"/>
              <a:t>th</a:t>
            </a:r>
            <a:r>
              <a:rPr lang="en-US" sz="1700" b="1" u="sng" dirty="0" smtClean="0"/>
              <a:t> Grade</a:t>
            </a:r>
          </a:p>
          <a:p>
            <a:r>
              <a:rPr lang="en-US" sz="1700" dirty="0" smtClean="0">
                <a:solidFill>
                  <a:srgbClr val="0070C0"/>
                </a:solidFill>
                <a:hlinkClick r:id="rId2"/>
              </a:rPr>
              <a:t>internship preparation</a:t>
            </a:r>
            <a:endParaRPr lang="en-US" sz="1700" dirty="0" smtClean="0">
              <a:solidFill>
                <a:srgbClr val="0070C0"/>
              </a:solidFill>
            </a:endParaRPr>
          </a:p>
          <a:p>
            <a:r>
              <a:rPr lang="en-US" sz="1700" dirty="0" smtClean="0"/>
              <a:t>ACT prep</a:t>
            </a:r>
          </a:p>
          <a:p>
            <a:endParaRPr lang="en-US" sz="1700" dirty="0" smtClean="0"/>
          </a:p>
          <a:p>
            <a:r>
              <a:rPr lang="en-US" sz="1700" b="1" u="sng" dirty="0" smtClean="0"/>
              <a:t>12</a:t>
            </a:r>
            <a:r>
              <a:rPr lang="en-US" sz="1700" b="1" u="sng" baseline="30000" dirty="0" smtClean="0"/>
              <a:t>th</a:t>
            </a:r>
            <a:r>
              <a:rPr lang="en-US" sz="1700" b="1" u="sng" dirty="0" smtClean="0"/>
              <a:t> Grade</a:t>
            </a:r>
          </a:p>
          <a:p>
            <a:r>
              <a:rPr lang="en-US" sz="1700" dirty="0" smtClean="0">
                <a:solidFill>
                  <a:schemeClr val="accent3"/>
                </a:solidFill>
                <a:hlinkClick r:id="rId3"/>
              </a:rPr>
              <a:t>work-based learning Internship</a:t>
            </a:r>
            <a:endParaRPr lang="en-US" sz="1700" dirty="0" smtClean="0">
              <a:solidFill>
                <a:schemeClr val="accent3"/>
              </a:solidFill>
            </a:endParaRPr>
          </a:p>
          <a:p>
            <a:r>
              <a:rPr lang="en-US" sz="1700" dirty="0" smtClean="0"/>
              <a:t>career exploration course supplement</a:t>
            </a:r>
            <a:endParaRPr lang="en-US" sz="1700" dirty="0"/>
          </a:p>
        </p:txBody>
      </p:sp>
      <p:pic>
        <p:nvPicPr>
          <p:cNvPr id="1034" name="Picture 10" descr="http://commonseoquestions.com/wp-content/uploads/2014/07/Searc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84812" y="4305300"/>
            <a:ext cx="2057400" cy="23828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1412" y="1295400"/>
            <a:ext cx="960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/>
              <a:t>Career exploration is a focus at KIH. Advisory curriculum is </a:t>
            </a:r>
            <a:r>
              <a:rPr lang="en-US" sz="2000" dirty="0" smtClean="0">
                <a:hlinkClick r:id="rId5" action="ppaction://hlinkfile"/>
              </a:rPr>
              <a:t>scaffolded</a:t>
            </a:r>
            <a:r>
              <a:rPr lang="en-US" sz="2000" dirty="0" smtClean="0"/>
              <a:t> in grades 9 through12 to develop a better understanding of career options.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0316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141412" y="-152400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College readiness</a:t>
            </a:r>
            <a:endParaRPr lang="en-US" dirty="0">
              <a:solidFill>
                <a:srgbClr val="00206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1412" y="1371600"/>
            <a:ext cx="9601200" cy="344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During the senior year, KIH offers math and English in partnership with Grand Rapids Community College   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Classes offered include: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College Algebra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Statistics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English Composition 101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English Composition 102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Students have the potential to earn up to 14 credit hours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College credit is paid for by Kent Innovation High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endParaRPr lang="en-US" sz="2200" dirty="0"/>
          </a:p>
        </p:txBody>
      </p:sp>
      <p:pic>
        <p:nvPicPr>
          <p:cNvPr id="2060" name="Picture 12" descr="http://claremont.sd63.bc.ca/pluginfile.php/20101/mod_page/content/9/stick_figure_drawing_checklist_800_2328%20%281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4812" y="3446523"/>
            <a:ext cx="2116982" cy="3386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55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141412" y="-152400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Results</a:t>
            </a:r>
            <a:endParaRPr lang="en-US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pic>
        <p:nvPicPr>
          <p:cNvPr id="3074" name="Picture 2" descr="http://cache1.asset-cache.net/gc/182510546-man-drawing-a-graph-gettyimages.jpg?v=1&amp;c=IWSAsset&amp;k=2&amp;d=XPyfXpBoMKVarR4PzoRjNKHIDHGxtz9gBT0U6h4Nr0Y%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1" y="3581400"/>
            <a:ext cx="3754735" cy="2895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1412" y="1371600"/>
            <a:ext cx="96012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51 percent of current seniors entered one or more college course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93 percent successfully passed those courses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40 percent of seniors participated in, and successfully completed, at least one semester of a career internship 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Internship partners include, but are not limited to: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hlinkClick r:id="rId3"/>
              </a:rPr>
              <a:t>Apex Spring &amp; Stamping</a:t>
            </a:r>
            <a:endParaRPr lang="en-US" sz="2200" dirty="0" smtClean="0"/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hlinkClick r:id="rId4"/>
              </a:rPr>
              <a:t>Grand Rapids Children’s </a:t>
            </a:r>
            <a:r>
              <a:rPr lang="en-US" sz="2200" dirty="0" smtClean="0">
                <a:hlinkClick r:id="rId4"/>
              </a:rPr>
              <a:t>Museum</a:t>
            </a:r>
            <a:endParaRPr lang="en-US" sz="2200" dirty="0"/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hlinkClick r:id="rId5"/>
              </a:rPr>
              <a:t>Gordon </a:t>
            </a:r>
            <a:r>
              <a:rPr lang="en-US" sz="2200" dirty="0" smtClean="0">
                <a:hlinkClick r:id="rId5"/>
              </a:rPr>
              <a:t>Water</a:t>
            </a:r>
            <a:endParaRPr lang="en-US" sz="2200" dirty="0"/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hlinkClick r:id="rId6"/>
              </a:rPr>
              <a:t>John Ball </a:t>
            </a:r>
            <a:r>
              <a:rPr lang="en-US" sz="2200" dirty="0" smtClean="0">
                <a:hlinkClick r:id="rId6"/>
              </a:rPr>
              <a:t>Zoo</a:t>
            </a:r>
            <a:endParaRPr lang="en-US" sz="2200" dirty="0"/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hlinkClick r:id="rId7"/>
              </a:rPr>
              <a:t>Salvation Army Kroc Center</a:t>
            </a:r>
            <a:endParaRPr lang="en-US" sz="2200" dirty="0"/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hlinkClick r:id="rId8"/>
              </a:rPr>
              <a:t>Lowell Area </a:t>
            </a:r>
            <a:r>
              <a:rPr lang="en-US" sz="2200" dirty="0" smtClean="0">
                <a:hlinkClick r:id="rId8"/>
              </a:rPr>
              <a:t>Schools</a:t>
            </a:r>
            <a:endParaRPr lang="en-US" sz="2200" dirty="0"/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hlinkClick r:id="rId9"/>
              </a:rPr>
              <a:t>More-Self-Less</a:t>
            </a:r>
            <a:r>
              <a:rPr lang="en-US" sz="2200" dirty="0" smtClean="0"/>
              <a:t> 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hlinkClick r:id="rId10"/>
              </a:rPr>
              <a:t>Petroleum Technologies </a:t>
            </a:r>
            <a:endParaRPr lang="en-US" sz="2200" dirty="0" smtClean="0"/>
          </a:p>
          <a:p>
            <a:pPr lvl="1">
              <a:lnSpc>
                <a:spcPct val="90000"/>
              </a:lnSpc>
            </a:pPr>
            <a:endParaRPr lang="en-US" sz="2200" dirty="0" smtClean="0"/>
          </a:p>
          <a:p>
            <a:pPr lvl="1">
              <a:lnSpc>
                <a:spcPct val="90000"/>
              </a:lnSpc>
            </a:pPr>
            <a:r>
              <a:rPr lang="en-US" sz="2200" dirty="0"/>
              <a:t>70 juniors and seniors are enrolled in a CTE program</a:t>
            </a:r>
          </a:p>
          <a:p>
            <a:pPr lvl="1">
              <a:lnSpc>
                <a:spcPct val="90000"/>
              </a:lnSpc>
            </a:pPr>
            <a:endParaRPr lang="en-US" sz="2200" dirty="0" smtClean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9945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 Sciences Early College Academy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Cook </a:t>
            </a:r>
            <a:r>
              <a:rPr lang="en-US" dirty="0" err="1" smtClean="0"/>
              <a:t>Devos</a:t>
            </a:r>
            <a:r>
              <a:rPr lang="en-US" dirty="0"/>
              <a:t> </a:t>
            </a:r>
            <a:r>
              <a:rPr lang="en-US" dirty="0" smtClean="0"/>
              <a:t>(GVSU) + Downtown Market (FSU)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41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Cook </a:t>
            </a:r>
            <a:r>
              <a:rPr lang="en-US" dirty="0" err="1" smtClean="0"/>
              <a:t>Devos</a:t>
            </a:r>
            <a:r>
              <a:rPr lang="en-US" dirty="0" smtClean="0"/>
              <a:t> – </a:t>
            </a:r>
            <a:r>
              <a:rPr lang="en-US" dirty="0" err="1" smtClean="0"/>
              <a:t>BioMedical</a:t>
            </a:r>
            <a:r>
              <a:rPr lang="en-US" dirty="0" smtClean="0"/>
              <a:t> Technology</a:t>
            </a:r>
            <a:br>
              <a:rPr lang="en-US" dirty="0" smtClean="0"/>
            </a:br>
            <a:r>
              <a:rPr lang="en-US" dirty="0" smtClean="0"/>
              <a:t>(Research, Medical Science, </a:t>
            </a:r>
            <a:r>
              <a:rPr lang="en-US" dirty="0" err="1" smtClean="0"/>
              <a:t>BioMedical</a:t>
            </a:r>
            <a:r>
              <a:rPr lang="en-US" dirty="0" smtClean="0"/>
              <a:t> Engineering)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 credits/student for over 161 students since the 09-10 SY. </a:t>
            </a:r>
          </a:p>
          <a:p>
            <a:pPr fontAlgn="base"/>
            <a:r>
              <a:rPr lang="en-US" dirty="0"/>
              <a:t>All courses were </a:t>
            </a:r>
            <a:r>
              <a:rPr lang="en-US" dirty="0" err="1"/>
              <a:t>transcripted</a:t>
            </a:r>
            <a:r>
              <a:rPr lang="en-US" dirty="0"/>
              <a:t> GVSU courses in the health sciences. 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54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Downtown Market- Therapeutics &amp; Diagnostic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2013 </a:t>
            </a:r>
            <a:r>
              <a:rPr lang="en-US" dirty="0"/>
              <a:t>- 2014 school year HSECA students received a total of 703 direct college credits granted thru Ferris State University. 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represents a tuition bill of $256,595.  Each student earned 7 credits on average. </a:t>
            </a:r>
            <a:endParaRPr lang="en-US" dirty="0" smtClean="0"/>
          </a:p>
          <a:p>
            <a:r>
              <a:rPr lang="en-US" dirty="0"/>
              <a:t> Individual student cost savings is estimated at $7,216 (includes tuition and room/board).  </a:t>
            </a:r>
            <a:endParaRPr lang="en-US" dirty="0" smtClean="0"/>
          </a:p>
          <a:p>
            <a:r>
              <a:rPr lang="en-US" dirty="0" smtClean="0"/>
              <a:t>Students </a:t>
            </a:r>
            <a:r>
              <a:rPr lang="en-US" dirty="0"/>
              <a:t>attending 2 years of the HSECA programs can earn up to 14 direct college credits increasing their college cost savings.</a:t>
            </a:r>
          </a:p>
        </p:txBody>
      </p:sp>
    </p:spTree>
    <p:extLst>
      <p:ext uri="{BB962C8B-B14F-4D97-AF65-F5344CB8AC3E}">
        <p14:creationId xmlns:p14="http://schemas.microsoft.com/office/powerpoint/2010/main" val="32292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88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657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5080"/>
            <a:ext cx="12188825" cy="685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888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ntinental World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007AB78-8AA3-48FB-9A6F-F33600BC4B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World  presentation (widescreen)</Template>
  <TotalTime>0</TotalTime>
  <Words>289</Words>
  <Application>Microsoft Office PowerPoint</Application>
  <PresentationFormat>Custom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Adobe Gothic Std B</vt:lpstr>
      <vt:lpstr>Arial</vt:lpstr>
      <vt:lpstr>Century Gothic</vt:lpstr>
      <vt:lpstr>Continental World 16x9</vt:lpstr>
      <vt:lpstr>Supporting College and career readiness</vt:lpstr>
      <vt:lpstr>PowerPoint Presentation</vt:lpstr>
      <vt:lpstr>PowerPoint Presentation</vt:lpstr>
      <vt:lpstr>PowerPoint Presentation</vt:lpstr>
      <vt:lpstr>Health Sciences Early College Academy</vt:lpstr>
      <vt:lpstr>Cook Devos – BioMedical Technology (Research, Medical Science, BioMedical Engineering)</vt:lpstr>
      <vt:lpstr>Downtown Market- Therapeutics &amp; Diagnostic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2015-04-21T11:51:11Z</dcterms:created>
  <dcterms:modified xsi:type="dcterms:W3CDTF">2015-04-22T13:46:12Z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TC028048919991</vt:lpwstr>
  </property>
</Properties>
</file>